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7.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8.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9.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1.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2.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3.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5.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6.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7.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8.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9.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20.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2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2.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3.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24.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25.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26.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27.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28.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29.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30.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31.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32.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34.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35.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36.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37.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38.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39.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notesSlides/notesSlide40.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41.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42.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43.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44.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45.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notesSlides/notesSlide46.xml" ContentType="application/vnd.openxmlformats-officedocument.presentationml.notesSlide+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notesSlides/notesSlide47.xml" ContentType="application/vnd.openxmlformats-officedocument.presentationml.notesSlide+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notesSlides/notesSlide48.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notesSlides/notesSlide49.xml" ContentType="application/vnd.openxmlformats-officedocument.presentationml.notesSlide+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notesSlides/notesSlide50.xml" ContentType="application/vnd.openxmlformats-officedocument.presentationml.notesSlide+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notesSlides/notesSlide51.xml" ContentType="application/vnd.openxmlformats-officedocument.presentationml.notesSlide+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notesSlides/notesSlide52.xml" ContentType="application/vnd.openxmlformats-officedocument.presentationml.notesSlide+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notesSlides/notesSlide53.xml" ContentType="application/vnd.openxmlformats-officedocument.presentationml.notesSlide+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54.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notesSlides/notesSlide55.xml" ContentType="application/vnd.openxmlformats-officedocument.presentationml.notesSlide+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notesSlides/notesSlide56.xml" ContentType="application/vnd.openxmlformats-officedocument.presentationml.notesSlide+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notesSlides/notesSlide57.xml" ContentType="application/vnd.openxmlformats-officedocument.presentationml.notesSlide+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notesSlides/notesSlide58.xml" ContentType="application/vnd.openxmlformats-officedocument.presentationml.notesSlide+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notesSlides/notesSlide59.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notesSlides/notesSlide60.xml" ContentType="application/vnd.openxmlformats-officedocument.presentationml.notesSlide+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notesSlides/notesSlide61.xml" ContentType="application/vnd.openxmlformats-officedocument.presentationml.notesSlide+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notesSlides/notesSlide62.xml" ContentType="application/vnd.openxmlformats-officedocument.presentationml.notesSlid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notesMasterIdLst>
    <p:notesMasterId r:id="rId89"/>
  </p:notesMasterIdLst>
  <p:sldIdLst>
    <p:sldId id="257" r:id="rId4"/>
    <p:sldId id="25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4" r:id="rId21"/>
    <p:sldId id="275" r:id="rId22"/>
    <p:sldId id="280" r:id="rId23"/>
    <p:sldId id="278" r:id="rId24"/>
    <p:sldId id="279" r:id="rId25"/>
    <p:sldId id="281" r:id="rId26"/>
    <p:sldId id="282" r:id="rId27"/>
    <p:sldId id="283" r:id="rId28"/>
    <p:sldId id="284"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35" r:id="rId53"/>
    <p:sldId id="309" r:id="rId54"/>
    <p:sldId id="310" r:id="rId55"/>
    <p:sldId id="311" r:id="rId56"/>
    <p:sldId id="312" r:id="rId57"/>
    <p:sldId id="313" r:id="rId58"/>
    <p:sldId id="314" r:id="rId59"/>
    <p:sldId id="316" r:id="rId60"/>
    <p:sldId id="317" r:id="rId61"/>
    <p:sldId id="318" r:id="rId62"/>
    <p:sldId id="319" r:id="rId63"/>
    <p:sldId id="321" r:id="rId64"/>
    <p:sldId id="320" r:id="rId65"/>
    <p:sldId id="322" r:id="rId66"/>
    <p:sldId id="323" r:id="rId67"/>
    <p:sldId id="324" r:id="rId68"/>
    <p:sldId id="325" r:id="rId69"/>
    <p:sldId id="326" r:id="rId70"/>
    <p:sldId id="327" r:id="rId71"/>
    <p:sldId id="328" r:id="rId72"/>
    <p:sldId id="329" r:id="rId73"/>
    <p:sldId id="330" r:id="rId74"/>
    <p:sldId id="331" r:id="rId75"/>
    <p:sldId id="333" r:id="rId76"/>
    <p:sldId id="334" r:id="rId77"/>
    <p:sldId id="336" r:id="rId78"/>
    <p:sldId id="337" r:id="rId79"/>
    <p:sldId id="338" r:id="rId80"/>
    <p:sldId id="339" r:id="rId81"/>
    <p:sldId id="340" r:id="rId82"/>
    <p:sldId id="341" r:id="rId83"/>
    <p:sldId id="342" r:id="rId84"/>
    <p:sldId id="343" r:id="rId85"/>
    <p:sldId id="344" r:id="rId86"/>
    <p:sldId id="345" r:id="rId87"/>
    <p:sldId id="346" r:id="rId88"/>
  </p:sldIdLst>
  <p:sldSz cx="10969625" cy="6170613"/>
  <p:notesSz cx="6858000" cy="9144000"/>
  <p:custDataLst>
    <p:tags r:id="rId90"/>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7" d="100"/>
          <a:sy n="127" d="100"/>
        </p:scale>
        <p:origin x="42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tags" Target="tags/tag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heme" Target="theme/theme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07.02.2023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‹nº›</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xfrm>
            <a:off x="3841750" y="746125"/>
            <a:ext cx="6623050" cy="3725863"/>
          </a:xfrm>
          <a:ln/>
        </p:spPr>
      </p:sp>
      <p:sp>
        <p:nvSpPr>
          <p:cNvPr id="10243" name="Rectangle 3"/>
          <p:cNvSpPr>
            <a:spLocks noGrp="1" noChangeArrowheads="1"/>
          </p:cNvSpPr>
          <p:nvPr>
            <p:ph type="body" idx="1"/>
          </p:nvPr>
        </p:nvSpPr>
        <p:spPr>
          <a:xfrm>
            <a:off x="1909763" y="4716463"/>
            <a:ext cx="1048385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384108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3841750" y="746125"/>
            <a:ext cx="6623050" cy="3725863"/>
          </a:xfrm>
          <a:ln/>
        </p:spPr>
      </p:sp>
      <p:sp>
        <p:nvSpPr>
          <p:cNvPr id="28675" name="Rectangle 3"/>
          <p:cNvSpPr>
            <a:spLocks noGrp="1" noChangeArrowheads="1"/>
          </p:cNvSpPr>
          <p:nvPr>
            <p:ph type="body" idx="1"/>
          </p:nvPr>
        </p:nvSpPr>
        <p:spPr>
          <a:xfrm>
            <a:off x="1909763" y="4716463"/>
            <a:ext cx="1048385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312765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263716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014876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466594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418015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600132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627221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831244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418703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4277872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xfrm>
            <a:off x="3841750" y="746125"/>
            <a:ext cx="6623050" cy="3725863"/>
          </a:xfrm>
          <a:ln/>
        </p:spPr>
      </p:sp>
      <p:sp>
        <p:nvSpPr>
          <p:cNvPr id="12291" name="Rectangle 3"/>
          <p:cNvSpPr>
            <a:spLocks noGrp="1" noChangeArrowheads="1"/>
          </p:cNvSpPr>
          <p:nvPr>
            <p:ph type="body" idx="1"/>
          </p:nvPr>
        </p:nvSpPr>
        <p:spPr>
          <a:xfrm>
            <a:off x="1909763" y="4716463"/>
            <a:ext cx="1048385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586623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775441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305408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049658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782820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3404767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266599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340669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663453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769408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146342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xfrm>
            <a:off x="3841750" y="746125"/>
            <a:ext cx="6623050" cy="3725863"/>
          </a:xfrm>
          <a:ln/>
        </p:spPr>
      </p:sp>
      <p:sp>
        <p:nvSpPr>
          <p:cNvPr id="14339" name="Rectangle 3"/>
          <p:cNvSpPr>
            <a:spLocks noGrp="1" noChangeArrowheads="1"/>
          </p:cNvSpPr>
          <p:nvPr>
            <p:ph type="body" idx="1"/>
          </p:nvPr>
        </p:nvSpPr>
        <p:spPr>
          <a:xfrm>
            <a:off x="1909763" y="4716463"/>
            <a:ext cx="1048385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820446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959370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397714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3194278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637248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364893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2118297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098023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3430972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471823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024146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3841750" y="746125"/>
            <a:ext cx="6623050" cy="3725863"/>
          </a:xfrm>
          <a:ln/>
        </p:spPr>
      </p:sp>
      <p:sp>
        <p:nvSpPr>
          <p:cNvPr id="16387" name="Rectangle 3"/>
          <p:cNvSpPr>
            <a:spLocks noGrp="1" noChangeArrowheads="1"/>
          </p:cNvSpPr>
          <p:nvPr>
            <p:ph type="body" idx="1"/>
          </p:nvPr>
        </p:nvSpPr>
        <p:spPr>
          <a:xfrm>
            <a:off x="1909763" y="4716463"/>
            <a:ext cx="1048385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6141547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35398776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3275616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1285170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7602291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7011026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4093625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4138681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33241656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41807396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200403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841750" y="746125"/>
            <a:ext cx="6623050" cy="3725863"/>
          </a:xfrm>
          <a:ln/>
        </p:spPr>
      </p:sp>
      <p:sp>
        <p:nvSpPr>
          <p:cNvPr id="18435" name="Rectangle 3"/>
          <p:cNvSpPr>
            <a:spLocks noGrp="1" noChangeArrowheads="1"/>
          </p:cNvSpPr>
          <p:nvPr>
            <p:ph type="body" idx="1"/>
          </p:nvPr>
        </p:nvSpPr>
        <p:spPr>
          <a:xfrm>
            <a:off x="1909763" y="4716463"/>
            <a:ext cx="1048385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40414703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5229562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6335570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5680542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36435851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094797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6077800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0025392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1002985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8094148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3355886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xfrm>
            <a:off x="3841750" y="746125"/>
            <a:ext cx="6623050" cy="3725863"/>
          </a:xfrm>
          <a:ln/>
        </p:spPr>
      </p:sp>
      <p:sp>
        <p:nvSpPr>
          <p:cNvPr id="20483" name="Rectangle 3"/>
          <p:cNvSpPr>
            <a:spLocks noGrp="1" noChangeArrowheads="1"/>
          </p:cNvSpPr>
          <p:nvPr>
            <p:ph type="body" idx="1"/>
          </p:nvPr>
        </p:nvSpPr>
        <p:spPr>
          <a:xfrm>
            <a:off x="1909763" y="4716463"/>
            <a:ext cx="1048385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7725865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9543827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4723179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0169848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83866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3841750" y="746125"/>
            <a:ext cx="6623050" cy="3725863"/>
          </a:xfrm>
          <a:ln/>
        </p:spPr>
      </p:sp>
      <p:sp>
        <p:nvSpPr>
          <p:cNvPr id="22531" name="Rectangle 3"/>
          <p:cNvSpPr>
            <a:spLocks noGrp="1" noChangeArrowheads="1"/>
          </p:cNvSpPr>
          <p:nvPr>
            <p:ph type="body" idx="1"/>
          </p:nvPr>
        </p:nvSpPr>
        <p:spPr>
          <a:xfrm>
            <a:off x="1909763" y="4716463"/>
            <a:ext cx="1048385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953929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841750" y="746125"/>
            <a:ext cx="6623050" cy="3725863"/>
          </a:xfrm>
          <a:ln/>
        </p:spPr>
      </p:sp>
      <p:sp>
        <p:nvSpPr>
          <p:cNvPr id="24579" name="Rectangle 3"/>
          <p:cNvSpPr>
            <a:spLocks noGrp="1" noChangeArrowheads="1"/>
          </p:cNvSpPr>
          <p:nvPr>
            <p:ph type="body" idx="1"/>
          </p:nvPr>
        </p:nvSpPr>
        <p:spPr>
          <a:xfrm>
            <a:off x="1909763" y="4716463"/>
            <a:ext cx="1048385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1743313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3841750" y="746125"/>
            <a:ext cx="6623050" cy="3725863"/>
          </a:xfrm>
          <a:ln/>
        </p:spPr>
      </p:sp>
      <p:sp>
        <p:nvSpPr>
          <p:cNvPr id="26627" name="Rectangle 3"/>
          <p:cNvSpPr>
            <a:spLocks noGrp="1" noChangeArrowheads="1"/>
          </p:cNvSpPr>
          <p:nvPr>
            <p:ph type="body" idx="1"/>
          </p:nvPr>
        </p:nvSpPr>
        <p:spPr>
          <a:xfrm>
            <a:off x="1909763" y="4716463"/>
            <a:ext cx="10483850"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p>
        </p:txBody>
      </p:sp>
    </p:spTree>
    <p:extLst>
      <p:ext uri="{BB962C8B-B14F-4D97-AF65-F5344CB8AC3E}">
        <p14:creationId xmlns:p14="http://schemas.microsoft.com/office/powerpoint/2010/main" val="25346913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BF558F48-F6D6-4568-8DA6-55FAE81CC26F}"/>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547200" y="2602898"/>
            <a:ext cx="9268637" cy="1507549"/>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Präsentationstitel</a:t>
            </a:r>
          </a:p>
        </p:txBody>
      </p:sp>
      <p:sp>
        <p:nvSpPr>
          <p:cNvPr id="7" name="Text Placeholder 2">
            <a:extLst>
              <a:ext uri="{FF2B5EF4-FFF2-40B4-BE49-F238E27FC236}">
                <a16:creationId xmlns:a16="http://schemas.microsoft.com/office/drawing/2014/main" id="{77B0DFCC-F037-4745-849A-E2902A32AC76}"/>
              </a:ext>
            </a:extLst>
          </p:cNvPr>
          <p:cNvSpPr>
            <a:spLocks noGrp="1"/>
          </p:cNvSpPr>
          <p:nvPr>
            <p:ph type="body" sz="quarter" idx="1" hasCustomPrompt="1"/>
          </p:nvPr>
        </p:nvSpPr>
        <p:spPr>
          <a:xfrm>
            <a:off x="547200" y="4241130"/>
            <a:ext cx="9268637"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Abteilung, Datum</a:t>
            </a:r>
          </a:p>
        </p:txBody>
      </p:sp>
      <p:pic>
        <p:nvPicPr>
          <p:cNvPr id="4" name="SuperGraphic">
            <a:extLst>
              <a:ext uri="{FF2B5EF4-FFF2-40B4-BE49-F238E27FC236}">
                <a16:creationId xmlns:a16="http://schemas.microsoft.com/office/drawing/2014/main" id="{862C2846-F73C-4F37-B810-57D2567D11EB}"/>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0969200" cy="2056725"/>
          </a:xfrm>
          <a:prstGeom prst="rect">
            <a:avLst/>
          </a:prstGeom>
        </p:spPr>
      </p:pic>
    </p:spTree>
    <p:extLst>
      <p:ext uri="{BB962C8B-B14F-4D97-AF65-F5344CB8AC3E}">
        <p14:creationId xmlns:p14="http://schemas.microsoft.com/office/powerpoint/2010/main" val="2149848536"/>
      </p:ext>
    </p:extLst>
  </p:cSld>
  <p:clrMapOvr>
    <a:masterClrMapping/>
  </p:clrMapOvr>
  <p:hf sldNum="0" hdr="0" ftr="0" dt="0"/>
  <p:extLst>
    <p:ext uri="{DCECCB84-F9BA-43D5-87BE-67443E8EF086}">
      <p15:sldGuideLst xmlns:p15="http://schemas.microsoft.com/office/powerpoint/2012/main">
        <p15:guide id="1" pos="428" userDrawn="1">
          <p15:clr>
            <a:srgbClr val="FBAE40"/>
          </p15:clr>
        </p15:guide>
        <p15:guide id="2" pos="6185" userDrawn="1">
          <p15:clr>
            <a:srgbClr val="FBAE40"/>
          </p15:clr>
        </p15:guide>
        <p15:guide id="3" orient="horz" pos="1290" userDrawn="1">
          <p15:clr>
            <a:srgbClr val="FBAE40"/>
          </p15:clr>
        </p15:guide>
        <p15:guide id="4" orient="horz" pos="2590" userDrawn="1">
          <p15:clr>
            <a:srgbClr val="FBAE40"/>
          </p15:clr>
        </p15:guide>
        <p15:guide id="5" orient="horz" pos="2664" userDrawn="1">
          <p15:clr>
            <a:srgbClr val="FBAE40"/>
          </p15:clr>
        </p15:guide>
        <p15:guide id="6" orient="horz" pos="347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3" name="Content Placeholder 1"/>
          <p:cNvSpPr>
            <a:spLocks noGrp="1"/>
          </p:cNvSpPr>
          <p:nvPr>
            <p:ph sz="half" idx="1" hasCustomPrompt="1"/>
          </p:nvPr>
        </p:nvSpPr>
        <p:spPr>
          <a:xfrm>
            <a:off x="205200" y="1296000"/>
            <a:ext cx="4914000" cy="42408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3600" y="1295999"/>
            <a:ext cx="49140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A6EE88F-E97F-46A3-8AB7-354C833CFFAB}"/>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Vertical contents ">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3" name="Content Placeholder 1"/>
          <p:cNvSpPr>
            <a:spLocks noGrp="1"/>
          </p:cNvSpPr>
          <p:nvPr>
            <p:ph sz="half" idx="1" hasCustomPrompt="1"/>
          </p:nvPr>
        </p:nvSpPr>
        <p:spPr>
          <a:xfrm>
            <a:off x="205200" y="1296000"/>
            <a:ext cx="31680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0600" y="1296000"/>
            <a:ext cx="31680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96000" y="1295999"/>
            <a:ext cx="31680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AttachmentRemark">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21F85651-AA1F-4EE5-A69C-0361B9A97953}"/>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5" userDrawn="1">
          <p15:clr>
            <a:srgbClr val="FBAE40"/>
          </p15:clr>
        </p15:guide>
        <p15:guide id="10" pos="4453" userDrawn="1">
          <p15:clr>
            <a:srgbClr val="FBAE40"/>
          </p15:clr>
        </p15:guide>
        <p15:guide id="11" pos="478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Vertical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5399"/>
            <a:ext cx="25416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877600" y="1295400"/>
            <a:ext cx="25416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3" hasCustomPrompt="1"/>
          </p:nvPr>
        </p:nvSpPr>
        <p:spPr>
          <a:xfrm>
            <a:off x="5550000" y="1295399"/>
            <a:ext cx="2541600" cy="4240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222400" y="1295400"/>
            <a:ext cx="2541600" cy="42408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E68EDC3-D46C-4E18-BC78-B9478A7BDC83}"/>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1731" userDrawn="1">
          <p15:clr>
            <a:srgbClr val="FBAE40"/>
          </p15:clr>
        </p15:guide>
        <p15:guide id="9" pos="1810" userDrawn="1">
          <p15:clr>
            <a:srgbClr val="FBAE40"/>
          </p15:clr>
        </p15:guide>
        <p15:guide id="10" pos="3417" userDrawn="1">
          <p15:clr>
            <a:srgbClr val="FBAE40"/>
          </p15:clr>
        </p15:guide>
        <p15:guide id="11" pos="3495" userDrawn="1">
          <p15:clr>
            <a:srgbClr val="FBAE40"/>
          </p15:clr>
        </p15:guide>
        <p15:guide id="12" pos="5098" userDrawn="1">
          <p15:clr>
            <a:srgbClr val="FBAE40"/>
          </p15:clr>
        </p15:guide>
        <p15:guide id="13" pos="517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6000"/>
            <a:ext cx="105588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05200" y="3481200"/>
            <a:ext cx="105588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D337342F-2EB7-4EB1-963F-314A664F0F2C}"/>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6000"/>
            <a:ext cx="4914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0000" y="1295999"/>
            <a:ext cx="4914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05200" y="3481200"/>
            <a:ext cx="4914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0000" y="3481200"/>
            <a:ext cx="4914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685D5130-F453-4F60-9091-CC67A95125AD}"/>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3225" userDrawn="1">
          <p15:clr>
            <a:srgbClr val="FBAE40"/>
          </p15:clr>
        </p15:guide>
        <p15:guide id="11" pos="368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6000"/>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00600" y="1295999"/>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96000" y="1295999"/>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05200" y="3481200"/>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00600" y="3481200"/>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96000" y="3481200"/>
            <a:ext cx="31680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6" name="AttachmentRemark">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8CC4D98D-B6D0-4EAC-B595-B1B3F34F74E1}"/>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7" userDrawn="1">
          <p15:clr>
            <a:srgbClr val="FBAE40"/>
          </p15:clr>
        </p15:guide>
        <p15:guide id="10" pos="4453" userDrawn="1">
          <p15:clr>
            <a:srgbClr val="FBAE40"/>
          </p15:clr>
        </p15:guide>
        <p15:guide id="11" pos="4782" userDrawn="1">
          <p15:clr>
            <a:srgbClr val="FBAE40"/>
          </p15:clr>
        </p15:guide>
        <p15:guide id="12" orient="horz" pos="2113" userDrawn="1">
          <p15:clr>
            <a:srgbClr val="FBAE40"/>
          </p15:clr>
        </p15:guide>
        <p15:guide id="13" orient="horz" pos="21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5" name="Content Placeholder 1"/>
          <p:cNvSpPr>
            <a:spLocks noGrp="1"/>
          </p:cNvSpPr>
          <p:nvPr>
            <p:ph sz="half" idx="1" hasCustomPrompt="1"/>
          </p:nvPr>
        </p:nvSpPr>
        <p:spPr>
          <a:xfrm>
            <a:off x="205200" y="12960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877600" y="1295999"/>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0000" y="12960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222400" y="1295999"/>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05200" y="34812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877600" y="34812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0000" y="34812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222400" y="3481200"/>
            <a:ext cx="2541600" cy="2055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AttachmentRemark">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C3FE2449-86F7-413D-AD74-17B8BDC576AB}"/>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1731" userDrawn="1">
          <p15:clr>
            <a:srgbClr val="FBAE40"/>
          </p15:clr>
        </p15:guide>
        <p15:guide id="11" pos="1810" userDrawn="1">
          <p15:clr>
            <a:srgbClr val="FBAE40"/>
          </p15:clr>
        </p15:guide>
        <p15:guide id="12" pos="3416" userDrawn="1">
          <p15:clr>
            <a:srgbClr val="FBAE40"/>
          </p15:clr>
        </p15:guide>
        <p15:guide id="13" pos="3497" userDrawn="1">
          <p15:clr>
            <a:srgbClr val="FBAE40"/>
          </p15:clr>
        </p15:guide>
        <p15:guide id="14" pos="5098" userDrawn="1">
          <p15:clr>
            <a:srgbClr val="FBAE40"/>
          </p15:clr>
        </p15:guide>
        <p15:guide id="15" pos="517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4" name="Chapter_titleonly"/>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Title 4">
            <a:extLst>
              <a:ext uri="{FF2B5EF4-FFF2-40B4-BE49-F238E27FC236}">
                <a16:creationId xmlns:a16="http://schemas.microsoft.com/office/drawing/2014/main" id="{5CC74776-286D-45CF-B42A-A491ED08BED4}"/>
              </a:ext>
            </a:extLst>
          </p:cNvPr>
          <p:cNvSpPr>
            <a:spLocks noGrp="1"/>
          </p:cNvSpPr>
          <p:nvPr>
            <p:ph type="title" hasCustomPrompt="1"/>
          </p:nvPr>
        </p:nvSpPr>
        <p:spPr/>
        <p:txBody>
          <a:bodyPr/>
          <a:lstStyle/>
          <a:p>
            <a:r>
              <a:rPr lang="en-US"/>
              <a:t>Folienüberschrift hinzufügen</a:t>
            </a:r>
          </a:p>
        </p:txBody>
      </p:sp>
      <p:sp>
        <p:nvSpPr>
          <p:cNvPr id="2" name="Slide Number Placeholder 1">
            <a:extLst>
              <a:ext uri="{FF2B5EF4-FFF2-40B4-BE49-F238E27FC236}">
                <a16:creationId xmlns:a16="http://schemas.microsoft.com/office/drawing/2014/main" id="{9D4A29A7-9E35-4523-8421-38341F67C3EE}"/>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822274495"/>
      </p:ext>
    </p:extLst>
  </p:cSld>
  <p:clrMapOvr>
    <a:masterClrMapping/>
  </p:clrMapOvr>
  <p:extLst mod="1">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slide ">
    <p:spTree>
      <p:nvGrpSpPr>
        <p:cNvPr id="1" name=""/>
        <p:cNvGrpSpPr/>
        <p:nvPr/>
      </p:nvGrpSpPr>
      <p:grpSpPr>
        <a:xfrm>
          <a:off x="0" y="0"/>
          <a:ext cx="0" cy="0"/>
          <a:chOff x="0" y="0"/>
          <a:chExt cx="0" cy="0"/>
        </a:xfrm>
      </p:grpSpPr>
      <p:sp>
        <p:nvSpPr>
          <p:cNvPr id="8" name="AttachmentRemark">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570A8589-A8D2-4132-B89B-2FADFC125660}"/>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7" orient="horz" pos="348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vertic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43858496-C239-47F8-BDF4-1C95D89182D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3289593" y="1152144"/>
            <a:ext cx="7132831" cy="2044365"/>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Präsentationstitel</a:t>
            </a:r>
          </a:p>
        </p:txBody>
      </p:sp>
      <p:sp>
        <p:nvSpPr>
          <p:cNvPr id="4" name="Text Placeholder 2">
            <a:extLst>
              <a:ext uri="{FF2B5EF4-FFF2-40B4-BE49-F238E27FC236}">
                <a16:creationId xmlns:a16="http://schemas.microsoft.com/office/drawing/2014/main" id="{55C2B86F-C1CA-4E64-9221-A99B4E89D289}"/>
              </a:ext>
            </a:extLst>
          </p:cNvPr>
          <p:cNvSpPr>
            <a:spLocks noGrp="1"/>
          </p:cNvSpPr>
          <p:nvPr>
            <p:ph type="body" sz="quarter" idx="1" hasCustomPrompt="1"/>
          </p:nvPr>
        </p:nvSpPr>
        <p:spPr>
          <a:xfrm>
            <a:off x="3289593" y="3327191"/>
            <a:ext cx="7132831"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Abteilung, Datum</a:t>
            </a:r>
          </a:p>
        </p:txBody>
      </p:sp>
      <p:pic>
        <p:nvPicPr>
          <p:cNvPr id="3" name="SuperGraphic">
            <a:extLst>
              <a:ext uri="{FF2B5EF4-FFF2-40B4-BE49-F238E27FC236}">
                <a16:creationId xmlns:a16="http://schemas.microsoft.com/office/drawing/2014/main" id="{8E3B306C-041F-4487-8C98-1BF9B6BE172F}"/>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742494" cy="6170613"/>
          </a:xfrm>
          <a:prstGeom prst="rect">
            <a:avLst/>
          </a:prstGeom>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2153" userDrawn="1">
          <p15:clr>
            <a:srgbClr val="FBAE40"/>
          </p15:clr>
        </p15:guide>
        <p15:guide id="2" pos="6491" userDrawn="1">
          <p15:clr>
            <a:srgbClr val="FBAE40"/>
          </p15:clr>
        </p15:guide>
        <p15:guide id="3" orient="horz" pos="2088" userDrawn="1">
          <p15:clr>
            <a:srgbClr val="FBAE40"/>
          </p15:clr>
        </p15:guide>
        <p15:guide id="4" orient="horz" pos="2014" userDrawn="1">
          <p15:clr>
            <a:srgbClr val="FBAE40"/>
          </p15:clr>
        </p15:guide>
        <p15:guide id="5" orient="horz" pos="347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E881C9CD-D10B-4CDB-B44D-3FBD5D07A516}"/>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547200" y="2602896"/>
            <a:ext cx="9268637" cy="2892602"/>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Kapitelüberschrift</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0" y="99"/>
            <a:ext cx="10969625" cy="2055600"/>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5781" y="98"/>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342" userDrawn="1">
          <p15:clr>
            <a:srgbClr val="FBAE40"/>
          </p15:clr>
        </p15:guide>
        <p15:guide id="2" pos="6165" userDrawn="1">
          <p15:clr>
            <a:srgbClr val="FBAE40"/>
          </p15:clr>
        </p15:guide>
        <p15:guide id="3" orient="horz" pos="1557" userDrawn="1">
          <p15:clr>
            <a:srgbClr val="FBAE40"/>
          </p15:clr>
        </p15:guide>
        <p15:guide id="4" orient="horz" pos="28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E5083679-3829-4F0B-9E1A-B4E6F314AFD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3279831" y="1200075"/>
            <a:ext cx="7072741" cy="3142785"/>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Kapitelüberschrift</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1" y="99"/>
            <a:ext cx="2739600" cy="6170514"/>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4400" y="99"/>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5" name="SuperGraphic">
            <a:extLst>
              <a:ext uri="{FF2B5EF4-FFF2-40B4-BE49-F238E27FC236}">
                <a16:creationId xmlns:a16="http://schemas.microsoft.com/office/drawing/2014/main" id="{B93399BE-B0B2-44B3-8FAE-18A968B3CDA4}"/>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833081435"/>
      </p:ext>
    </p:extLst>
  </p:cSld>
  <p:clrMapOvr>
    <a:masterClrMapping/>
  </p:clrMapOvr>
  <p:hf sldNum="0" hdr="0" ftr="0" dt="0"/>
  <p:extLst>
    <p:ext uri="{DCECCB84-F9BA-43D5-87BE-67443E8EF086}">
      <p15:sldGuideLst xmlns:p15="http://schemas.microsoft.com/office/powerpoint/2012/main">
        <p15:guide id="1" pos="2064" userDrawn="1">
          <p15:clr>
            <a:srgbClr val="FBAE40"/>
          </p15:clr>
        </p15:guide>
        <p15:guide id="2" pos="6165" userDrawn="1">
          <p15:clr>
            <a:srgbClr val="FBAE40"/>
          </p15:clr>
        </p15:guide>
        <p15:guide id="3" orient="horz" pos="754" userDrawn="1">
          <p15:clr>
            <a:srgbClr val="FBAE40"/>
          </p15:clr>
        </p15:guide>
        <p15:guide id="4" orient="horz" pos="2738" userDrawn="1">
          <p15:clr>
            <a:srgbClr val="FBAE40"/>
          </p15:clr>
        </p15:guide>
        <p15:guide id="5" pos="29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ull picture without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926F8EF2-FFD9-4D48-A076-77C0B811BAB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spTree>
    <p:extLst>
      <p:ext uri="{BB962C8B-B14F-4D97-AF65-F5344CB8AC3E}">
        <p14:creationId xmlns:p14="http://schemas.microsoft.com/office/powerpoint/2010/main" val="765800943"/>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ull picture with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77066FA-8AE8-47E2-8A79-1355389EE471}"/>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9" name="Picture Placeholder 4">
            <a:extLst>
              <a:ext uri="{FF2B5EF4-FFF2-40B4-BE49-F238E27FC236}">
                <a16:creationId xmlns:a16="http://schemas.microsoft.com/office/drawing/2014/main" id="{E3AE72B7-66D7-4755-9A92-9BAA3A80886F}"/>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sp>
        <p:nvSpPr>
          <p:cNvPr id="3" name="Text Placeholder 2">
            <a:extLst>
              <a:ext uri="{FF2B5EF4-FFF2-40B4-BE49-F238E27FC236}">
                <a16:creationId xmlns:a16="http://schemas.microsoft.com/office/drawing/2014/main" id="{D346B548-69AA-497B-BD64-E14E4F9EA5F6}"/>
              </a:ext>
            </a:extLst>
          </p:cNvPr>
          <p:cNvSpPr>
            <a:spLocks noGrp="1"/>
          </p:cNvSpPr>
          <p:nvPr>
            <p:ph type="body" sz="quarter" idx="2" hasCustomPrompt="1"/>
          </p:nvPr>
        </p:nvSpPr>
        <p:spPr>
          <a:xfrm>
            <a:off x="406800" y="1036800"/>
            <a:ext cx="3780000" cy="2484000"/>
          </a:xfrm>
          <a:solidFill>
            <a:schemeClr val="bg1"/>
          </a:solidFill>
        </p:spPr>
        <p:txBody>
          <a:bodyPr lIns="252000" tIns="216000" rIns="252000" bIns="21600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Text hinzufügen</a:t>
            </a:r>
          </a:p>
        </p:txBody>
      </p:sp>
    </p:spTree>
    <p:extLst>
      <p:ext uri="{BB962C8B-B14F-4D97-AF65-F5344CB8AC3E}">
        <p14:creationId xmlns:p14="http://schemas.microsoft.com/office/powerpoint/2010/main" val="764896579"/>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plit horizontal ">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1630DC1C-C3C8-477E-AC19-4DC706EB499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30852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sp>
        <p:nvSpPr>
          <p:cNvPr id="4" name="Text Placeholder 2">
            <a:extLst>
              <a:ext uri="{FF2B5EF4-FFF2-40B4-BE49-F238E27FC236}">
                <a16:creationId xmlns:a16="http://schemas.microsoft.com/office/drawing/2014/main" id="{990CB4FC-C276-4DB5-A6E3-49DD9BC66B63}"/>
              </a:ext>
            </a:extLst>
          </p:cNvPr>
          <p:cNvSpPr>
            <a:spLocks noGrp="1"/>
          </p:cNvSpPr>
          <p:nvPr>
            <p:ph type="body" sz="quarter" idx="2" hasCustomPrompt="1"/>
          </p:nvPr>
        </p:nvSpPr>
        <p:spPr>
          <a:xfrm>
            <a:off x="205199" y="3495705"/>
            <a:ext cx="10558800" cy="2041094"/>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Text hinzufügen</a:t>
            </a:r>
          </a:p>
        </p:txBody>
      </p:sp>
    </p:spTree>
    <p:extLst>
      <p:ext uri="{BB962C8B-B14F-4D97-AF65-F5344CB8AC3E}">
        <p14:creationId xmlns:p14="http://schemas.microsoft.com/office/powerpoint/2010/main" val="832061445"/>
      </p:ext>
    </p:extLst>
  </p:cSld>
  <p:clrMapOvr>
    <a:masterClrMapping/>
  </p:clrMapOvr>
  <p:hf sldNum="0" hdr="0" ftr="0" dt="0"/>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949" userDrawn="1">
          <p15:clr>
            <a:srgbClr val="FBAE40"/>
          </p15:clr>
        </p15:guide>
        <p15:guide id="4" orient="horz" pos="3489" userDrawn="1">
          <p15:clr>
            <a:srgbClr val="FBAE40"/>
          </p15:clr>
        </p15:guide>
        <p15:guide id="5" orient="horz" pos="220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plit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FD4E5E48-387B-4CE0-80BE-1097F697DAD5}"/>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5486400" cy="6170400"/>
          </a:xfrm>
          <a:blipFill dpi="0" rotWithShape="1">
            <a:blip r:embed="rId3">
              <a:alphaModFix amt="70000"/>
            </a:blip>
            <a:srcRect/>
            <a:stretch>
              <a:fillRect/>
            </a:stretch>
          </a:blipFill>
        </p:spPr>
        <p:txBody>
          <a:bodyPr anchor="ctr"/>
          <a:lstStyle>
            <a:lvl1pPr marL="0" indent="0" algn="ctr">
              <a:lnSpc>
                <a:spcPct val="600000"/>
              </a:lnSpc>
              <a:buFontTx/>
              <a:buNone/>
              <a:defRPr sz="900"/>
            </a:lvl1pPr>
          </a:lstStyle>
          <a:p>
            <a:r>
              <a:rPr lang="en-US" noProof="1"/>
              <a:t>Foto einfügen</a:t>
            </a:r>
          </a:p>
        </p:txBody>
      </p:sp>
      <p:sp>
        <p:nvSpPr>
          <p:cNvPr id="4" name="Text Placeholder 2">
            <a:extLst>
              <a:ext uri="{FF2B5EF4-FFF2-40B4-BE49-F238E27FC236}">
                <a16:creationId xmlns:a16="http://schemas.microsoft.com/office/drawing/2014/main" id="{D6647D1E-89E9-4244-B52F-555902731C7A}"/>
              </a:ext>
            </a:extLst>
          </p:cNvPr>
          <p:cNvSpPr>
            <a:spLocks noGrp="1"/>
          </p:cNvSpPr>
          <p:nvPr>
            <p:ph type="body" sz="quarter" idx="2" hasCustomPrompt="1"/>
          </p:nvPr>
        </p:nvSpPr>
        <p:spPr>
          <a:xfrm>
            <a:off x="5895302" y="410492"/>
            <a:ext cx="4596486" cy="5126308"/>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Text hinzufügen</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1976700591"/>
      </p:ext>
    </p:extLst>
  </p:cSld>
  <p:clrMapOvr>
    <a:masterClrMapping/>
  </p:clrMapOvr>
  <p:hf sldNum="0" hdr="0" ftr="0" dt="0"/>
  <p:extLst>
    <p:ext uri="{DCECCB84-F9BA-43D5-87BE-67443E8EF086}">
      <p15:sldGuideLst xmlns:p15="http://schemas.microsoft.com/office/powerpoint/2012/main">
        <p15:guide id="1" pos="3456" userDrawn="1">
          <p15:clr>
            <a:srgbClr val="FBAE40"/>
          </p15:clr>
        </p15:guide>
        <p15:guide id="2" pos="6784" userDrawn="1">
          <p15:clr>
            <a:srgbClr val="FBAE40"/>
          </p15:clr>
        </p15:guide>
        <p15:guide id="3" orient="horz" pos="250" userDrawn="1">
          <p15:clr>
            <a:srgbClr val="FBAE40"/>
          </p15:clr>
        </p15:guide>
        <p15:guide id="4" orient="horz" pos="3489" userDrawn="1">
          <p15:clr>
            <a:srgbClr val="FBAE40"/>
          </p15:clr>
        </p15:guide>
        <p15:guide id="5" pos="371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Folienüberschrift hinzufügen</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05200" y="1296000"/>
            <a:ext cx="10558800" cy="42408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 name="Slide Number Placeholder 1">
            <a:extLst>
              <a:ext uri="{FF2B5EF4-FFF2-40B4-BE49-F238E27FC236}">
                <a16:creationId xmlns:a16="http://schemas.microsoft.com/office/drawing/2014/main" id="{183261F3-E57F-4170-BD7E-F44931BED289}"/>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Logo">
            <a:extLst>
              <a:ext uri="{FF2B5EF4-FFF2-40B4-BE49-F238E27FC236}">
                <a16:creationId xmlns:a16="http://schemas.microsoft.com/office/drawing/2014/main" id="{F38A617B-35DF-43CE-B5F7-67FA9A7F2474}"/>
              </a:ext>
            </a:extLst>
          </p:cNvPr>
          <p:cNvPicPr>
            <a:picLocks noSelect="1"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2" name="Title Placeholder 1"/>
          <p:cNvSpPr>
            <a:spLocks noGrp="1"/>
          </p:cNvSpPr>
          <p:nvPr>
            <p:ph type="title"/>
          </p:nvPr>
        </p:nvSpPr>
        <p:spPr>
          <a:xfrm>
            <a:off x="205200" y="648000"/>
            <a:ext cx="10558800" cy="388800"/>
          </a:xfrm>
          <a:prstGeom prst="rect">
            <a:avLst/>
          </a:prstGeom>
        </p:spPr>
        <p:txBody>
          <a:bodyPr vert="horz" lIns="0" tIns="0" rIns="0" bIns="0" rtlCol="0" anchor="t" anchorCtr="0">
            <a:noAutofit/>
          </a:bodyPr>
          <a:lstStyle/>
          <a:p>
            <a:r>
              <a:rPr lang="en-US" noProof="1"/>
              <a:t>Folienüberschrift hinzufügen</a:t>
            </a:r>
          </a:p>
        </p:txBody>
      </p:sp>
      <p:sp>
        <p:nvSpPr>
          <p:cNvPr id="3" name="Text Placeholder 2"/>
          <p:cNvSpPr>
            <a:spLocks noGrp="1"/>
          </p:cNvSpPr>
          <p:nvPr>
            <p:ph type="body" idx="1"/>
          </p:nvPr>
        </p:nvSpPr>
        <p:spPr>
          <a:xfrm>
            <a:off x="205200" y="1296000"/>
            <a:ext cx="10558800" cy="4240800"/>
          </a:xfrm>
          <a:prstGeom prst="rect">
            <a:avLst/>
          </a:prstGeom>
        </p:spPr>
        <p:txBody>
          <a:bodyPr vert="horz" lIns="0" tIns="0" rIns="0" bIns="0" rtlCol="0">
            <a:noAutofit/>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a:p>
            <a:pPr lvl="5"/>
            <a:r>
              <a:rPr lang="en-US" noProof="1"/>
              <a:t>Sixth level</a:t>
            </a:r>
          </a:p>
          <a:p>
            <a:pPr lvl="6"/>
            <a:r>
              <a:rPr lang="en-US" noProof="1"/>
              <a:t>Seventh level</a:t>
            </a:r>
          </a:p>
          <a:p>
            <a:pPr lvl="7"/>
            <a:r>
              <a:rPr lang="en-US" noProof="1"/>
              <a:t>Eighth level</a:t>
            </a:r>
          </a:p>
          <a:p>
            <a:pPr lvl="8"/>
            <a:r>
              <a:rPr lang="en-US" noProof="1"/>
              <a:t>Ninth level</a:t>
            </a:r>
          </a:p>
        </p:txBody>
      </p:sp>
      <p:sp>
        <p:nvSpPr>
          <p:cNvPr id="7" name="Slide Number Placeholder 6"/>
          <p:cNvSpPr>
            <a:spLocks noGrp="1"/>
          </p:cNvSpPr>
          <p:nvPr>
            <p:ph type="sldNum" sz="quarter" idx="12"/>
          </p:nvPr>
        </p:nvSpPr>
        <p:spPr>
          <a:xfrm>
            <a:off x="205200" y="566640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‹nº›</a:t>
            </a:fld>
            <a:endParaRPr lang="en-US" noProof="1"/>
          </a:p>
        </p:txBody>
      </p:sp>
      <p:sp>
        <p:nvSpPr>
          <p:cNvPr id="14" name="Bosch_footer_1">
            <a:extLst>
              <a:ext uri="{FF2B5EF4-FFF2-40B4-BE49-F238E27FC236}">
                <a16:creationId xmlns:a16="http://schemas.microsoft.com/office/drawing/2014/main" id="{179AD5EC-CEF2-4193-998B-D730BC74E01B}"/>
              </a:ext>
            </a:extLst>
          </p:cNvPr>
          <p:cNvSpPr txBox="1"/>
          <p:nvPr userDrawn="1"/>
        </p:nvSpPr>
        <p:spPr>
          <a:xfrm>
            <a:off x="547200" y="5688000"/>
            <a:ext cx="912600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kern="0" baseline="0" noProof="1">
                <a:solidFill>
                  <a:schemeClr val="tx1"/>
                </a:solidFill>
                <a:latin typeface="+mn-lt"/>
              </a:rPr>
              <a:t>Bosch Engineering | CtP/ETS | 2019-07-26</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47200" y="5793901"/>
            <a:ext cx="912600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Robert Bosch Ltda 2019. Reserves all rights even in the event of industrial property rights. We reserve all rights of disposal such as copying and passing on to third parties</a:t>
            </a:r>
          </a:p>
        </p:txBody>
      </p:sp>
      <p:sp>
        <p:nvSpPr>
          <p:cNvPr id="15" name="Bosch_footer_1" hidden="1">
            <a:extLst>
              <a:ext uri="{FF2B5EF4-FFF2-40B4-BE49-F238E27FC236}">
                <a16:creationId xmlns:a16="http://schemas.microsoft.com/office/drawing/2014/main" id="{DB0BF576-A4BE-4521-98AB-F28795DF7BD0}"/>
              </a:ext>
            </a:extLst>
          </p:cNvPr>
          <p:cNvSpPr txBox="1"/>
          <p:nvPr userDrawn="1"/>
        </p:nvSpPr>
        <p:spPr>
          <a:xfrm>
            <a:off x="816069" y="5383543"/>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3" name="AttachmentRemark" hidden="1">
            <a:extLst>
              <a:ext uri="{FF2B5EF4-FFF2-40B4-BE49-F238E27FC236}">
                <a16:creationId xmlns:a16="http://schemas.microsoft.com/office/drawing/2014/main" id="{F41551A9-D6BA-431A-8DBF-55BA472D9657}"/>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12" name="SuperGraphic">
            <a:extLst>
              <a:ext uri="{FF2B5EF4-FFF2-40B4-BE49-F238E27FC236}">
                <a16:creationId xmlns:a16="http://schemas.microsoft.com/office/drawing/2014/main" id="{1E0562BC-DD12-4C96-A115-D2D70EC1366D}"/>
              </a:ext>
            </a:extLst>
          </p:cNvPr>
          <p:cNvPicPr>
            <a:picLocks noSelect="1"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48" r:id="rId1"/>
    <p:sldLayoutId id="2147483710" r:id="rId2"/>
    <p:sldLayoutId id="2147483713" r:id="rId3"/>
    <p:sldLayoutId id="2147483749" r:id="rId4"/>
    <p:sldLayoutId id="2147483750" r:id="rId5"/>
    <p:sldLayoutId id="2147483751" r:id="rId6"/>
    <p:sldLayoutId id="2147483752" r:id="rId7"/>
    <p:sldLayoutId id="214748375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23" r:id="rId17"/>
    <p:sldLayoutId id="2147483734" r:id="rId18"/>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4.xml"/><Relationship Id="rId7" Type="http://schemas.openxmlformats.org/officeDocument/2006/relationships/slideLayout" Target="../slideLayouts/slideLayout18.xml"/><Relationship Id="rId12" Type="http://schemas.openxmlformats.org/officeDocument/2006/relationships/image" Target="../media/image14.jp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3.jpg"/><Relationship Id="rId5" Type="http://schemas.openxmlformats.org/officeDocument/2006/relationships/tags" Target="../tags/tag6.xml"/><Relationship Id="rId10" Type="http://schemas.openxmlformats.org/officeDocument/2006/relationships/image" Target="../media/image12.png"/><Relationship Id="rId4" Type="http://schemas.openxmlformats.org/officeDocument/2006/relationships/tags" Target="../tags/tag5.xml"/><Relationship Id="rId9" Type="http://schemas.openxmlformats.org/officeDocument/2006/relationships/image" Target="../media/image11.emf"/></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40.xml"/><Relationship Id="rId7" Type="http://schemas.openxmlformats.org/officeDocument/2006/relationships/slideLayout" Target="../slideLayouts/slideLayout17.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24.png"/><Relationship Id="rId5" Type="http://schemas.openxmlformats.org/officeDocument/2006/relationships/tags" Target="../tags/tag42.xml"/><Relationship Id="rId10" Type="http://schemas.openxmlformats.org/officeDocument/2006/relationships/image" Target="../media/image23.png"/><Relationship Id="rId4" Type="http://schemas.openxmlformats.org/officeDocument/2006/relationships/tags" Target="../tags/tag41.xm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46.xml"/><Relationship Id="rId7" Type="http://schemas.openxmlformats.org/officeDocument/2006/relationships/image" Target="../media/image15.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notesSlide" Target="../notesSlides/notesSlide9.xml"/><Relationship Id="rId5" Type="http://schemas.openxmlformats.org/officeDocument/2006/relationships/slideLayout" Target="../slideLayouts/slideLayout17.xml"/><Relationship Id="rId4" Type="http://schemas.openxmlformats.org/officeDocument/2006/relationships/tags" Target="../tags/tag47.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50.xml"/><Relationship Id="rId7" Type="http://schemas.openxmlformats.org/officeDocument/2006/relationships/image" Target="../media/image15.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notesSlide" Target="../notesSlides/notesSlide10.xml"/><Relationship Id="rId5" Type="http://schemas.openxmlformats.org/officeDocument/2006/relationships/slideLayout" Target="../slideLayouts/slideLayout17.xml"/><Relationship Id="rId4" Type="http://schemas.openxmlformats.org/officeDocument/2006/relationships/tags" Target="../tags/tag51.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54.xml"/><Relationship Id="rId7" Type="http://schemas.openxmlformats.org/officeDocument/2006/relationships/image" Target="../media/image15.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notesSlide" Target="../notesSlides/notesSlide11.xml"/><Relationship Id="rId5" Type="http://schemas.openxmlformats.org/officeDocument/2006/relationships/slideLayout" Target="../slideLayouts/slideLayout17.xml"/><Relationship Id="rId4" Type="http://schemas.openxmlformats.org/officeDocument/2006/relationships/tags" Target="../tags/tag55.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58.xml"/><Relationship Id="rId7" Type="http://schemas.openxmlformats.org/officeDocument/2006/relationships/image" Target="../media/image15.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notesSlide" Target="../notesSlides/notesSlide12.xml"/><Relationship Id="rId5" Type="http://schemas.openxmlformats.org/officeDocument/2006/relationships/slideLayout" Target="../slideLayouts/slideLayout17.xml"/><Relationship Id="rId4" Type="http://schemas.openxmlformats.org/officeDocument/2006/relationships/tags" Target="../tags/tag59.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62.xml"/><Relationship Id="rId7" Type="http://schemas.openxmlformats.org/officeDocument/2006/relationships/image" Target="../media/image15.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notesSlide" Target="../notesSlides/notesSlide13.xml"/><Relationship Id="rId5" Type="http://schemas.openxmlformats.org/officeDocument/2006/relationships/slideLayout" Target="../slideLayouts/slideLayout17.xml"/><Relationship Id="rId4" Type="http://schemas.openxmlformats.org/officeDocument/2006/relationships/tags" Target="../tags/tag63.xml"/><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66.xml"/><Relationship Id="rId7" Type="http://schemas.openxmlformats.org/officeDocument/2006/relationships/image" Target="../media/image15.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notesSlide" Target="../notesSlides/notesSlide14.xml"/><Relationship Id="rId5" Type="http://schemas.openxmlformats.org/officeDocument/2006/relationships/slideLayout" Target="../slideLayouts/slideLayout17.xml"/><Relationship Id="rId4" Type="http://schemas.openxmlformats.org/officeDocument/2006/relationships/tags" Target="../tags/tag67.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70.xml"/><Relationship Id="rId7" Type="http://schemas.openxmlformats.org/officeDocument/2006/relationships/image" Target="../media/image15.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notesSlide" Target="../notesSlides/notesSlide15.xml"/><Relationship Id="rId5" Type="http://schemas.openxmlformats.org/officeDocument/2006/relationships/slideLayout" Target="../slideLayouts/slideLayout17.xml"/><Relationship Id="rId4" Type="http://schemas.openxmlformats.org/officeDocument/2006/relationships/tags" Target="../tags/tag71.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74.xml"/><Relationship Id="rId7" Type="http://schemas.openxmlformats.org/officeDocument/2006/relationships/image" Target="../media/image15.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notesSlide" Target="../notesSlides/notesSlide16.xml"/><Relationship Id="rId5" Type="http://schemas.openxmlformats.org/officeDocument/2006/relationships/slideLayout" Target="../slideLayouts/slideLayout17.xml"/><Relationship Id="rId4" Type="http://schemas.openxmlformats.org/officeDocument/2006/relationships/tags" Target="../tags/tag75.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78.xml"/><Relationship Id="rId7" Type="http://schemas.openxmlformats.org/officeDocument/2006/relationships/image" Target="../media/image15.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notesSlide" Target="../notesSlides/notesSlide17.xml"/><Relationship Id="rId5" Type="http://schemas.openxmlformats.org/officeDocument/2006/relationships/slideLayout" Target="../slideLayouts/slideLayout17.xml"/><Relationship Id="rId4" Type="http://schemas.openxmlformats.org/officeDocument/2006/relationships/tags" Target="../tags/tag7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83.xml"/><Relationship Id="rId7" Type="http://schemas.openxmlformats.org/officeDocument/2006/relationships/image" Target="../media/image15.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notesSlide" Target="../notesSlides/notesSlide18.xml"/><Relationship Id="rId5" Type="http://schemas.openxmlformats.org/officeDocument/2006/relationships/slideLayout" Target="../slideLayouts/slideLayout17.xml"/><Relationship Id="rId4" Type="http://schemas.openxmlformats.org/officeDocument/2006/relationships/tags" Target="../tags/tag84.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87.xml"/><Relationship Id="rId7" Type="http://schemas.openxmlformats.org/officeDocument/2006/relationships/image" Target="../media/image15.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notesSlide" Target="../notesSlides/notesSlide19.xml"/><Relationship Id="rId5" Type="http://schemas.openxmlformats.org/officeDocument/2006/relationships/slideLayout" Target="../slideLayouts/slideLayout17.xml"/><Relationship Id="rId4" Type="http://schemas.openxmlformats.org/officeDocument/2006/relationships/tags" Target="../tags/tag88.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91.xml"/><Relationship Id="rId7" Type="http://schemas.openxmlformats.org/officeDocument/2006/relationships/image" Target="../media/image15.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notesSlide" Target="../notesSlides/notesSlide20.xml"/><Relationship Id="rId5" Type="http://schemas.openxmlformats.org/officeDocument/2006/relationships/slideLayout" Target="../slideLayouts/slideLayout17.xml"/><Relationship Id="rId4" Type="http://schemas.openxmlformats.org/officeDocument/2006/relationships/tags" Target="../tags/tag92.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95.xml"/><Relationship Id="rId7" Type="http://schemas.openxmlformats.org/officeDocument/2006/relationships/image" Target="../media/image15.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notesSlide" Target="../notesSlides/notesSlide21.xml"/><Relationship Id="rId5" Type="http://schemas.openxmlformats.org/officeDocument/2006/relationships/slideLayout" Target="../slideLayouts/slideLayout17.xml"/><Relationship Id="rId4" Type="http://schemas.openxmlformats.org/officeDocument/2006/relationships/tags" Target="../tags/tag96.xml"/></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99.xml"/><Relationship Id="rId7" Type="http://schemas.openxmlformats.org/officeDocument/2006/relationships/image" Target="../media/image15.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notesSlide" Target="../notesSlides/notesSlide22.xml"/><Relationship Id="rId5" Type="http://schemas.openxmlformats.org/officeDocument/2006/relationships/slideLayout" Target="../slideLayouts/slideLayout17.xml"/><Relationship Id="rId4" Type="http://schemas.openxmlformats.org/officeDocument/2006/relationships/tags" Target="../tags/tag100.xml"/></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103.xml"/><Relationship Id="rId7" Type="http://schemas.openxmlformats.org/officeDocument/2006/relationships/image" Target="../media/image15.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notesSlide" Target="../notesSlides/notesSlide23.xml"/><Relationship Id="rId5" Type="http://schemas.openxmlformats.org/officeDocument/2006/relationships/slideLayout" Target="../slideLayouts/slideLayout17.xml"/><Relationship Id="rId4" Type="http://schemas.openxmlformats.org/officeDocument/2006/relationships/tags" Target="../tags/tag104.xml"/></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07.xml"/><Relationship Id="rId7" Type="http://schemas.openxmlformats.org/officeDocument/2006/relationships/image" Target="../media/image15.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notesSlide" Target="../notesSlides/notesSlide24.xml"/><Relationship Id="rId5" Type="http://schemas.openxmlformats.org/officeDocument/2006/relationships/slideLayout" Target="../slideLayouts/slideLayout17.xml"/><Relationship Id="rId4" Type="http://schemas.openxmlformats.org/officeDocument/2006/relationships/tags" Target="../tags/tag108.xml"/></Relationships>
</file>

<file path=ppt/slides/_rels/slide28.xml.rels><?xml version="1.0" encoding="UTF-8" standalone="yes"?>
<Relationships xmlns="http://schemas.openxmlformats.org/package/2006/relationships"><Relationship Id="rId3" Type="http://schemas.openxmlformats.org/officeDocument/2006/relationships/tags" Target="../tags/tag111.xml"/><Relationship Id="rId7" Type="http://schemas.openxmlformats.org/officeDocument/2006/relationships/image" Target="../media/image15.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notesSlide" Target="../notesSlides/notesSlide25.xml"/><Relationship Id="rId5" Type="http://schemas.openxmlformats.org/officeDocument/2006/relationships/slideLayout" Target="../slideLayouts/slideLayout17.xml"/><Relationship Id="rId4" Type="http://schemas.openxmlformats.org/officeDocument/2006/relationships/tags" Target="../tags/tag112.xml"/></Relationships>
</file>

<file path=ppt/slides/_rels/slide29.xml.rels><?xml version="1.0" encoding="UTF-8" standalone="yes"?>
<Relationships xmlns="http://schemas.openxmlformats.org/package/2006/relationships"><Relationship Id="rId3" Type="http://schemas.openxmlformats.org/officeDocument/2006/relationships/tags" Target="../tags/tag115.xml"/><Relationship Id="rId7" Type="http://schemas.openxmlformats.org/officeDocument/2006/relationships/image" Target="../media/image15.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notesSlide" Target="../notesSlides/notesSlide26.xml"/><Relationship Id="rId5" Type="http://schemas.openxmlformats.org/officeDocument/2006/relationships/slideLayout" Target="../slideLayouts/slideLayout17.xml"/><Relationship Id="rId4" Type="http://schemas.openxmlformats.org/officeDocument/2006/relationships/tags" Target="../tags/tag116.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1.xml"/><Relationship Id="rId7" Type="http://schemas.openxmlformats.org/officeDocument/2006/relationships/image" Target="../media/image15.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1.xml"/><Relationship Id="rId5" Type="http://schemas.openxmlformats.org/officeDocument/2006/relationships/slideLayout" Target="../slideLayouts/slideLayout17.xml"/><Relationship Id="rId4" Type="http://schemas.openxmlformats.org/officeDocument/2006/relationships/tags" Target="../tags/tag12.xml"/></Relationships>
</file>

<file path=ppt/slides/_rels/slide30.xml.rels><?xml version="1.0" encoding="UTF-8" standalone="yes"?>
<Relationships xmlns="http://schemas.openxmlformats.org/package/2006/relationships"><Relationship Id="rId3" Type="http://schemas.openxmlformats.org/officeDocument/2006/relationships/tags" Target="../tags/tag119.xml"/><Relationship Id="rId7" Type="http://schemas.openxmlformats.org/officeDocument/2006/relationships/image" Target="../media/image15.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notesSlide" Target="../notesSlides/notesSlide27.xml"/><Relationship Id="rId5" Type="http://schemas.openxmlformats.org/officeDocument/2006/relationships/slideLayout" Target="../slideLayouts/slideLayout17.xml"/><Relationship Id="rId4" Type="http://schemas.openxmlformats.org/officeDocument/2006/relationships/tags" Target="../tags/tag120.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32.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tags" Target="../tags/tag124.xml"/><Relationship Id="rId7" Type="http://schemas.openxmlformats.org/officeDocument/2006/relationships/image" Target="../media/image15.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notesSlide" Target="../notesSlides/notesSlide28.xml"/><Relationship Id="rId5" Type="http://schemas.openxmlformats.org/officeDocument/2006/relationships/slideLayout" Target="../slideLayouts/slideLayout17.xml"/><Relationship Id="rId4" Type="http://schemas.openxmlformats.org/officeDocument/2006/relationships/tags" Target="../tags/tag125.xml"/><Relationship Id="rId9" Type="http://schemas.openxmlformats.org/officeDocument/2006/relationships/image" Target="../media/image42.emf"/></Relationships>
</file>

<file path=ppt/slides/_rels/slide33.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tags" Target="../tags/tag128.xml"/><Relationship Id="rId7" Type="http://schemas.openxmlformats.org/officeDocument/2006/relationships/image" Target="../media/image15.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notesSlide" Target="../notesSlides/notesSlide29.xml"/><Relationship Id="rId5" Type="http://schemas.openxmlformats.org/officeDocument/2006/relationships/slideLayout" Target="../slideLayouts/slideLayout17.xml"/><Relationship Id="rId4" Type="http://schemas.openxmlformats.org/officeDocument/2006/relationships/tags" Target="../tags/tag129.xml"/></Relationships>
</file>

<file path=ppt/slides/_rels/slide3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132.xml"/><Relationship Id="rId7" Type="http://schemas.openxmlformats.org/officeDocument/2006/relationships/image" Target="../media/image15.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notesSlide" Target="../notesSlides/notesSlide30.xml"/><Relationship Id="rId5" Type="http://schemas.openxmlformats.org/officeDocument/2006/relationships/slideLayout" Target="../slideLayouts/slideLayout17.xml"/><Relationship Id="rId4" Type="http://schemas.openxmlformats.org/officeDocument/2006/relationships/tags" Target="../tags/tag133.xml"/><Relationship Id="rId9" Type="http://schemas.openxmlformats.org/officeDocument/2006/relationships/image" Target="../media/image45.emf"/></Relationships>
</file>

<file path=ppt/slides/_rels/slide35.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tags" Target="../tags/tag136.xml"/><Relationship Id="rId7" Type="http://schemas.openxmlformats.org/officeDocument/2006/relationships/image" Target="../media/image15.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notesSlide" Target="../notesSlides/notesSlide31.xml"/><Relationship Id="rId5" Type="http://schemas.openxmlformats.org/officeDocument/2006/relationships/slideLayout" Target="../slideLayouts/slideLayout17.xml"/><Relationship Id="rId10" Type="http://schemas.openxmlformats.org/officeDocument/2006/relationships/image" Target="../media/image47.emf"/><Relationship Id="rId4" Type="http://schemas.openxmlformats.org/officeDocument/2006/relationships/tags" Target="../tags/tag137.xml"/><Relationship Id="rId9" Type="http://schemas.openxmlformats.org/officeDocument/2006/relationships/image" Target="../media/image46.emf"/></Relationships>
</file>

<file path=ppt/slides/_rels/slide36.xml.rels><?xml version="1.0" encoding="UTF-8" standalone="yes"?>
<Relationships xmlns="http://schemas.openxmlformats.org/package/2006/relationships"><Relationship Id="rId3" Type="http://schemas.openxmlformats.org/officeDocument/2006/relationships/tags" Target="../tags/tag140.xml"/><Relationship Id="rId7" Type="http://schemas.openxmlformats.org/officeDocument/2006/relationships/image" Target="../media/image15.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notesSlide" Target="../notesSlides/notesSlide32.xml"/><Relationship Id="rId5" Type="http://schemas.openxmlformats.org/officeDocument/2006/relationships/slideLayout" Target="../slideLayouts/slideLayout17.xml"/><Relationship Id="rId4" Type="http://schemas.openxmlformats.org/officeDocument/2006/relationships/tags" Target="../tags/tag141.xml"/></Relationships>
</file>

<file path=ppt/slides/_rels/slide37.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tags" Target="../tags/tag144.xml"/><Relationship Id="rId7" Type="http://schemas.openxmlformats.org/officeDocument/2006/relationships/image" Target="../media/image15.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notesSlide" Target="../notesSlides/notesSlide33.xml"/><Relationship Id="rId5" Type="http://schemas.openxmlformats.org/officeDocument/2006/relationships/slideLayout" Target="../slideLayouts/slideLayout17.xml"/><Relationship Id="rId4" Type="http://schemas.openxmlformats.org/officeDocument/2006/relationships/tags" Target="../tags/tag145.xml"/><Relationship Id="rId9" Type="http://schemas.openxmlformats.org/officeDocument/2006/relationships/image" Target="../media/image49.png"/></Relationships>
</file>

<file path=ppt/slides/_rels/slide38.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tags" Target="../tags/tag148.xml"/><Relationship Id="rId7" Type="http://schemas.openxmlformats.org/officeDocument/2006/relationships/image" Target="../media/image15.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notesSlide" Target="../notesSlides/notesSlide34.xml"/><Relationship Id="rId5" Type="http://schemas.openxmlformats.org/officeDocument/2006/relationships/slideLayout" Target="../slideLayouts/slideLayout17.xml"/><Relationship Id="rId10" Type="http://schemas.openxmlformats.org/officeDocument/2006/relationships/image" Target="../media/image51.emf"/><Relationship Id="rId4" Type="http://schemas.openxmlformats.org/officeDocument/2006/relationships/tags" Target="../tags/tag149.xml"/><Relationship Id="rId9" Type="http://schemas.openxmlformats.org/officeDocument/2006/relationships/image" Target="../media/image50.emf"/></Relationships>
</file>

<file path=ppt/slides/_rels/slide3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tags" Target="../tags/tag152.xml"/><Relationship Id="rId7" Type="http://schemas.openxmlformats.org/officeDocument/2006/relationships/image" Target="../media/image15.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notesSlide" Target="../notesSlides/notesSlide35.xml"/><Relationship Id="rId5" Type="http://schemas.openxmlformats.org/officeDocument/2006/relationships/slideLayout" Target="../slideLayouts/slideLayout17.xml"/><Relationship Id="rId4" Type="http://schemas.openxmlformats.org/officeDocument/2006/relationships/tags" Target="../tags/tag153.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5.xml"/><Relationship Id="rId7" Type="http://schemas.openxmlformats.org/officeDocument/2006/relationships/image" Target="../media/image15.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notesSlide" Target="../notesSlides/notesSlide2.xml"/><Relationship Id="rId5" Type="http://schemas.openxmlformats.org/officeDocument/2006/relationships/slideLayout" Target="../slideLayouts/slideLayout17.xml"/><Relationship Id="rId4" Type="http://schemas.openxmlformats.org/officeDocument/2006/relationships/tags" Target="../tags/tag16.xml"/></Relationships>
</file>

<file path=ppt/slides/_rels/slide40.xml.rels><?xml version="1.0" encoding="UTF-8" standalone="yes"?>
<Relationships xmlns="http://schemas.openxmlformats.org/package/2006/relationships"><Relationship Id="rId3" Type="http://schemas.openxmlformats.org/officeDocument/2006/relationships/tags" Target="../tags/tag156.xml"/><Relationship Id="rId7" Type="http://schemas.openxmlformats.org/officeDocument/2006/relationships/image" Target="../media/image15.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notesSlide" Target="../notesSlides/notesSlide36.xml"/><Relationship Id="rId5" Type="http://schemas.openxmlformats.org/officeDocument/2006/relationships/slideLayout" Target="../slideLayouts/slideLayout17.xml"/><Relationship Id="rId4" Type="http://schemas.openxmlformats.org/officeDocument/2006/relationships/tags" Target="../tags/tag157.xml"/></Relationships>
</file>

<file path=ppt/slides/_rels/slide41.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tags" Target="../tags/tag160.xml"/><Relationship Id="rId7" Type="http://schemas.openxmlformats.org/officeDocument/2006/relationships/image" Target="../media/image15.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notesSlide" Target="../notesSlides/notesSlide37.xml"/><Relationship Id="rId5" Type="http://schemas.openxmlformats.org/officeDocument/2006/relationships/slideLayout" Target="../slideLayouts/slideLayout17.xml"/><Relationship Id="rId4" Type="http://schemas.openxmlformats.org/officeDocument/2006/relationships/tags" Target="../tags/tag161.xml"/><Relationship Id="rId9"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slideLayout" Target="../slideLayouts/slideLayout17.xml"/><Relationship Id="rId1" Type="http://schemas.openxmlformats.org/officeDocument/2006/relationships/tags" Target="../tags/tag162.xml"/><Relationship Id="rId5" Type="http://schemas.openxmlformats.org/officeDocument/2006/relationships/image" Target="../media/image57.emf"/><Relationship Id="rId4" Type="http://schemas.openxmlformats.org/officeDocument/2006/relationships/image" Target="../media/image56.emf"/></Relationships>
</file>

<file path=ppt/slides/_rels/slide4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slideLayout" Target="../slideLayouts/slideLayout17.xml"/><Relationship Id="rId1" Type="http://schemas.openxmlformats.org/officeDocument/2006/relationships/tags" Target="../tags/tag163.xml"/><Relationship Id="rId5" Type="http://schemas.openxmlformats.org/officeDocument/2006/relationships/image" Target="../media/image60.emf"/><Relationship Id="rId4" Type="http://schemas.openxmlformats.org/officeDocument/2006/relationships/image" Target="../media/image59.emf"/></Relationships>
</file>

<file path=ppt/slides/_rels/slide4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slideLayout" Target="../slideLayouts/slideLayout17.xml"/><Relationship Id="rId1" Type="http://schemas.openxmlformats.org/officeDocument/2006/relationships/tags" Target="../tags/tag164.xml"/><Relationship Id="rId5" Type="http://schemas.openxmlformats.org/officeDocument/2006/relationships/image" Target="../media/image63.emf"/><Relationship Id="rId4" Type="http://schemas.openxmlformats.org/officeDocument/2006/relationships/image" Target="../media/image62.emf"/></Relationships>
</file>

<file path=ppt/slides/_rels/slide4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slideLayout" Target="../slideLayouts/slideLayout17.xml"/><Relationship Id="rId1" Type="http://schemas.openxmlformats.org/officeDocument/2006/relationships/tags" Target="../tags/tag165.xml"/></Relationships>
</file>

<file path=ppt/slides/_rels/slide4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slideLayout" Target="../slideLayouts/slideLayout17.xml"/><Relationship Id="rId1" Type="http://schemas.openxmlformats.org/officeDocument/2006/relationships/tags" Target="../tags/tag166.xml"/><Relationship Id="rId4" Type="http://schemas.openxmlformats.org/officeDocument/2006/relationships/image" Target="../media/image65.emf"/></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67.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8.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69.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9.xml"/><Relationship Id="rId7" Type="http://schemas.openxmlformats.org/officeDocument/2006/relationships/image" Target="../media/image15.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notesSlide" Target="../notesSlides/notesSlide3.xml"/><Relationship Id="rId5" Type="http://schemas.openxmlformats.org/officeDocument/2006/relationships/slideLayout" Target="../slideLayouts/slideLayout17.xml"/><Relationship Id="rId4" Type="http://schemas.openxmlformats.org/officeDocument/2006/relationships/tags" Target="../tags/tag20.xml"/></Relationships>
</file>

<file path=ppt/slides/_rels/slide5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slideLayout" Target="../slideLayouts/slideLayout17.xml"/><Relationship Id="rId1" Type="http://schemas.openxmlformats.org/officeDocument/2006/relationships/tags" Target="../tags/tag170.xml"/></Relationships>
</file>

<file path=ppt/slides/_rels/slide5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slideLayout" Target="../slideLayouts/slideLayout17.xml"/><Relationship Id="rId1" Type="http://schemas.openxmlformats.org/officeDocument/2006/relationships/tags" Target="../tags/tag171.xml"/><Relationship Id="rId4" Type="http://schemas.openxmlformats.org/officeDocument/2006/relationships/image" Target="../media/image68.emf"/></Relationships>
</file>

<file path=ppt/slides/_rels/slide5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slideLayout" Target="../slideLayouts/slideLayout17.xml"/><Relationship Id="rId1" Type="http://schemas.openxmlformats.org/officeDocument/2006/relationships/tags" Target="../tags/tag172.xml"/><Relationship Id="rId5" Type="http://schemas.openxmlformats.org/officeDocument/2006/relationships/image" Target="../media/image71.emf"/><Relationship Id="rId4" Type="http://schemas.openxmlformats.org/officeDocument/2006/relationships/image" Target="../media/image70.emf"/></Relationships>
</file>

<file path=ppt/slides/_rels/slide5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slideLayout" Target="../slideLayouts/slideLayout17.xml"/><Relationship Id="rId1" Type="http://schemas.openxmlformats.org/officeDocument/2006/relationships/tags" Target="../tags/tag173.xml"/><Relationship Id="rId4" Type="http://schemas.openxmlformats.org/officeDocument/2006/relationships/image" Target="../media/image73.emf"/></Relationships>
</file>

<file path=ppt/slides/_rels/slide5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slideLayout" Target="../slideLayouts/slideLayout17.xml"/><Relationship Id="rId1" Type="http://schemas.openxmlformats.org/officeDocument/2006/relationships/tags" Target="../tags/tag174.xml"/><Relationship Id="rId4" Type="http://schemas.openxmlformats.org/officeDocument/2006/relationships/image" Target="../media/image75.emf"/></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7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6.xml"/></Relationships>
</file>

<file path=ppt/slides/_rels/slide5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179.xml"/><Relationship Id="rId7" Type="http://schemas.openxmlformats.org/officeDocument/2006/relationships/image" Target="../media/image15.png"/><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notesSlide" Target="../notesSlides/notesSlide38.xml"/><Relationship Id="rId5" Type="http://schemas.openxmlformats.org/officeDocument/2006/relationships/slideLayout" Target="../slideLayouts/slideLayout17.xml"/><Relationship Id="rId4" Type="http://schemas.openxmlformats.org/officeDocument/2006/relationships/tags" Target="../tags/tag180.xml"/><Relationship Id="rId9" Type="http://schemas.openxmlformats.org/officeDocument/2006/relationships/image" Target="../media/image30.png"/></Relationships>
</file>

<file path=ppt/slides/_rels/slide58.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tags" Target="../tags/tag183.xml"/><Relationship Id="rId7" Type="http://schemas.openxmlformats.org/officeDocument/2006/relationships/image" Target="../media/image15.png"/><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notesSlide" Target="../notesSlides/notesSlide39.xml"/><Relationship Id="rId5" Type="http://schemas.openxmlformats.org/officeDocument/2006/relationships/slideLayout" Target="../slideLayouts/slideLayout17.xml"/><Relationship Id="rId4" Type="http://schemas.openxmlformats.org/officeDocument/2006/relationships/tags" Target="../tags/tag184.xml"/><Relationship Id="rId9" Type="http://schemas.openxmlformats.org/officeDocument/2006/relationships/image" Target="../media/image77.emf"/></Relationships>
</file>

<file path=ppt/slides/_rels/slide59.xml.rels><?xml version="1.0" encoding="UTF-8" standalone="yes"?>
<Relationships xmlns="http://schemas.openxmlformats.org/package/2006/relationships"><Relationship Id="rId3" Type="http://schemas.openxmlformats.org/officeDocument/2006/relationships/tags" Target="../tags/tag187.xml"/><Relationship Id="rId7" Type="http://schemas.openxmlformats.org/officeDocument/2006/relationships/image" Target="../media/image15.png"/><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notesSlide" Target="../notesSlides/notesSlide40.xml"/><Relationship Id="rId5" Type="http://schemas.openxmlformats.org/officeDocument/2006/relationships/slideLayout" Target="../slideLayouts/slideLayout17.xml"/><Relationship Id="rId4" Type="http://schemas.openxmlformats.org/officeDocument/2006/relationships/tags" Target="../tags/tag188.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23.xml"/><Relationship Id="rId7" Type="http://schemas.openxmlformats.org/officeDocument/2006/relationships/notesSlide" Target="../notesSlides/notesSlide4.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17.xml"/><Relationship Id="rId5" Type="http://schemas.openxmlformats.org/officeDocument/2006/relationships/tags" Target="../tags/tag25.xml"/><Relationship Id="rId4" Type="http://schemas.openxmlformats.org/officeDocument/2006/relationships/tags" Target="../tags/tag24.xml"/></Relationships>
</file>

<file path=ppt/slides/_rels/slide60.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tags" Target="../tags/tag191.xml"/><Relationship Id="rId7" Type="http://schemas.openxmlformats.org/officeDocument/2006/relationships/image" Target="../media/image15.pn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notesSlide" Target="../notesSlides/notesSlide41.xml"/><Relationship Id="rId5" Type="http://schemas.openxmlformats.org/officeDocument/2006/relationships/slideLayout" Target="../slideLayouts/slideLayout17.xml"/><Relationship Id="rId4" Type="http://schemas.openxmlformats.org/officeDocument/2006/relationships/tags" Target="../tags/tag192.xml"/><Relationship Id="rId9" Type="http://schemas.openxmlformats.org/officeDocument/2006/relationships/image" Target="../media/image79.emf"/></Relationships>
</file>

<file path=ppt/slides/_rels/slide61.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tags" Target="../tags/tag195.xml"/><Relationship Id="rId7" Type="http://schemas.openxmlformats.org/officeDocument/2006/relationships/image" Target="../media/image15.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notesSlide" Target="../notesSlides/notesSlide42.xml"/><Relationship Id="rId5" Type="http://schemas.openxmlformats.org/officeDocument/2006/relationships/slideLayout" Target="../slideLayouts/slideLayout17.xml"/><Relationship Id="rId4" Type="http://schemas.openxmlformats.org/officeDocument/2006/relationships/tags" Target="../tags/tag196.xml"/><Relationship Id="rId9" Type="http://schemas.openxmlformats.org/officeDocument/2006/relationships/image" Target="../media/image81.emf"/></Relationships>
</file>

<file path=ppt/slides/_rels/slide62.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tags" Target="../tags/tag199.xml"/><Relationship Id="rId7" Type="http://schemas.openxmlformats.org/officeDocument/2006/relationships/image" Target="../media/image15.png"/><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notesSlide" Target="../notesSlides/notesSlide43.xml"/><Relationship Id="rId5" Type="http://schemas.openxmlformats.org/officeDocument/2006/relationships/slideLayout" Target="../slideLayouts/slideLayout17.xml"/><Relationship Id="rId4" Type="http://schemas.openxmlformats.org/officeDocument/2006/relationships/tags" Target="../tags/tag200.xml"/><Relationship Id="rId9" Type="http://schemas.openxmlformats.org/officeDocument/2006/relationships/image" Target="../media/image83.emf"/></Relationships>
</file>

<file path=ppt/slides/_rels/slide63.xml.rels><?xml version="1.0" encoding="UTF-8" standalone="yes"?>
<Relationships xmlns="http://schemas.openxmlformats.org/package/2006/relationships"><Relationship Id="rId3" Type="http://schemas.openxmlformats.org/officeDocument/2006/relationships/tags" Target="../tags/tag203.xml"/><Relationship Id="rId7" Type="http://schemas.openxmlformats.org/officeDocument/2006/relationships/image" Target="../media/image15.png"/><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notesSlide" Target="../notesSlides/notesSlide44.xml"/><Relationship Id="rId5" Type="http://schemas.openxmlformats.org/officeDocument/2006/relationships/slideLayout" Target="../slideLayouts/slideLayout17.xml"/><Relationship Id="rId4" Type="http://schemas.openxmlformats.org/officeDocument/2006/relationships/tags" Target="../tags/tag204.xml"/></Relationships>
</file>

<file path=ppt/slides/_rels/slide64.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tags" Target="../tags/tag207.xml"/><Relationship Id="rId7" Type="http://schemas.openxmlformats.org/officeDocument/2006/relationships/image" Target="../media/image15.pn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notesSlide" Target="../notesSlides/notesSlide45.xml"/><Relationship Id="rId5" Type="http://schemas.openxmlformats.org/officeDocument/2006/relationships/slideLayout" Target="../slideLayouts/slideLayout17.xml"/><Relationship Id="rId10" Type="http://schemas.openxmlformats.org/officeDocument/2006/relationships/image" Target="../media/image86.emf"/><Relationship Id="rId4" Type="http://schemas.openxmlformats.org/officeDocument/2006/relationships/tags" Target="../tags/tag208.xml"/><Relationship Id="rId9" Type="http://schemas.openxmlformats.org/officeDocument/2006/relationships/image" Target="../media/image85.emf"/></Relationships>
</file>

<file path=ppt/slides/_rels/slide65.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tags" Target="../tags/tag211.xml"/><Relationship Id="rId7" Type="http://schemas.openxmlformats.org/officeDocument/2006/relationships/image" Target="../media/image15.png"/><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notesSlide" Target="../notesSlides/notesSlide46.xml"/><Relationship Id="rId5" Type="http://schemas.openxmlformats.org/officeDocument/2006/relationships/slideLayout" Target="../slideLayouts/slideLayout17.xml"/><Relationship Id="rId4" Type="http://schemas.openxmlformats.org/officeDocument/2006/relationships/tags" Target="../tags/tag212.xml"/></Relationships>
</file>

<file path=ppt/slides/_rels/slide66.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tags" Target="../tags/tag215.xml"/><Relationship Id="rId7" Type="http://schemas.openxmlformats.org/officeDocument/2006/relationships/image" Target="../media/image15.png"/><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notesSlide" Target="../notesSlides/notesSlide47.xml"/><Relationship Id="rId5" Type="http://schemas.openxmlformats.org/officeDocument/2006/relationships/slideLayout" Target="../slideLayouts/slideLayout17.xml"/><Relationship Id="rId4" Type="http://schemas.openxmlformats.org/officeDocument/2006/relationships/tags" Target="../tags/tag216.xml"/></Relationships>
</file>

<file path=ppt/slides/_rels/slide67.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tags" Target="../tags/tag219.xml"/><Relationship Id="rId7" Type="http://schemas.openxmlformats.org/officeDocument/2006/relationships/image" Target="../media/image15.png"/><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notesSlide" Target="../notesSlides/notesSlide48.xml"/><Relationship Id="rId5" Type="http://schemas.openxmlformats.org/officeDocument/2006/relationships/slideLayout" Target="../slideLayouts/slideLayout17.xml"/><Relationship Id="rId4" Type="http://schemas.openxmlformats.org/officeDocument/2006/relationships/tags" Target="../tags/tag220.xml"/></Relationships>
</file>

<file path=ppt/slides/_rels/slide68.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tags" Target="../tags/tag223.xml"/><Relationship Id="rId7" Type="http://schemas.openxmlformats.org/officeDocument/2006/relationships/image" Target="../media/image15.png"/><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notesSlide" Target="../notesSlides/notesSlide49.xml"/><Relationship Id="rId5" Type="http://schemas.openxmlformats.org/officeDocument/2006/relationships/slideLayout" Target="../slideLayouts/slideLayout17.xml"/><Relationship Id="rId4" Type="http://schemas.openxmlformats.org/officeDocument/2006/relationships/tags" Target="../tags/tag224.xml"/><Relationship Id="rId9" Type="http://schemas.openxmlformats.org/officeDocument/2006/relationships/image" Target="../media/image88.emf"/></Relationships>
</file>

<file path=ppt/slides/_rels/slide69.xml.rels><?xml version="1.0" encoding="UTF-8" standalone="yes"?>
<Relationships xmlns="http://schemas.openxmlformats.org/package/2006/relationships"><Relationship Id="rId3" Type="http://schemas.openxmlformats.org/officeDocument/2006/relationships/tags" Target="../tags/tag227.xml"/><Relationship Id="rId7" Type="http://schemas.openxmlformats.org/officeDocument/2006/relationships/image" Target="../media/image15.png"/><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notesSlide" Target="../notesSlides/notesSlide50.xml"/><Relationship Id="rId5" Type="http://schemas.openxmlformats.org/officeDocument/2006/relationships/slideLayout" Target="../slideLayouts/slideLayout17.xml"/><Relationship Id="rId4" Type="http://schemas.openxmlformats.org/officeDocument/2006/relationships/tags" Target="../tags/tag228.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28.xml"/><Relationship Id="rId7" Type="http://schemas.openxmlformats.org/officeDocument/2006/relationships/image" Target="../media/image15.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5.xml"/><Relationship Id="rId5" Type="http://schemas.openxmlformats.org/officeDocument/2006/relationships/slideLayout" Target="../slideLayouts/slideLayout17.xml"/><Relationship Id="rId4" Type="http://schemas.openxmlformats.org/officeDocument/2006/relationships/tags" Target="../tags/tag29.xml"/><Relationship Id="rId9" Type="http://schemas.openxmlformats.org/officeDocument/2006/relationships/image" Target="../media/image20.png"/></Relationships>
</file>

<file path=ppt/slides/_rels/slide70.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tags" Target="../tags/tag231.xml"/><Relationship Id="rId7" Type="http://schemas.openxmlformats.org/officeDocument/2006/relationships/image" Target="../media/image15.png"/><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notesSlide" Target="../notesSlides/notesSlide51.xml"/><Relationship Id="rId5" Type="http://schemas.openxmlformats.org/officeDocument/2006/relationships/slideLayout" Target="../slideLayouts/slideLayout17.xml"/><Relationship Id="rId10" Type="http://schemas.openxmlformats.org/officeDocument/2006/relationships/image" Target="../media/image91.emf"/><Relationship Id="rId4" Type="http://schemas.openxmlformats.org/officeDocument/2006/relationships/tags" Target="../tags/tag232.xml"/><Relationship Id="rId9" Type="http://schemas.openxmlformats.org/officeDocument/2006/relationships/image" Target="../media/image90.emf"/></Relationships>
</file>

<file path=ppt/slides/_rels/slide71.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tags" Target="../tags/tag235.xml"/><Relationship Id="rId7" Type="http://schemas.openxmlformats.org/officeDocument/2006/relationships/image" Target="../media/image15.png"/><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notesSlide" Target="../notesSlides/notesSlide52.xml"/><Relationship Id="rId5" Type="http://schemas.openxmlformats.org/officeDocument/2006/relationships/slideLayout" Target="../slideLayouts/slideLayout17.xml"/><Relationship Id="rId4" Type="http://schemas.openxmlformats.org/officeDocument/2006/relationships/tags" Target="../tags/tag236.xml"/><Relationship Id="rId9" Type="http://schemas.openxmlformats.org/officeDocument/2006/relationships/image" Target="../media/image93.emf"/></Relationships>
</file>

<file path=ppt/slides/_rels/slide72.xml.rels><?xml version="1.0" encoding="UTF-8" standalone="yes"?>
<Relationships xmlns="http://schemas.openxmlformats.org/package/2006/relationships"><Relationship Id="rId3" Type="http://schemas.openxmlformats.org/officeDocument/2006/relationships/tags" Target="../tags/tag239.xml"/><Relationship Id="rId7" Type="http://schemas.openxmlformats.org/officeDocument/2006/relationships/image" Target="../media/image15.png"/><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notesSlide" Target="../notesSlides/notesSlide53.xml"/><Relationship Id="rId5" Type="http://schemas.openxmlformats.org/officeDocument/2006/relationships/slideLayout" Target="../slideLayouts/slideLayout17.xml"/><Relationship Id="rId4" Type="http://schemas.openxmlformats.org/officeDocument/2006/relationships/tags" Target="../tags/tag240.xml"/></Relationships>
</file>

<file path=ppt/slides/_rels/slide73.xml.rels><?xml version="1.0" encoding="UTF-8" standalone="yes"?>
<Relationships xmlns="http://schemas.openxmlformats.org/package/2006/relationships"><Relationship Id="rId3" Type="http://schemas.openxmlformats.org/officeDocument/2006/relationships/tags" Target="../tags/tag243.xml"/><Relationship Id="rId7" Type="http://schemas.openxmlformats.org/officeDocument/2006/relationships/image" Target="../media/image15.png"/><Relationship Id="rId2" Type="http://schemas.openxmlformats.org/officeDocument/2006/relationships/tags" Target="../tags/tag242.xml"/><Relationship Id="rId1" Type="http://schemas.openxmlformats.org/officeDocument/2006/relationships/tags" Target="../tags/tag241.xml"/><Relationship Id="rId6" Type="http://schemas.openxmlformats.org/officeDocument/2006/relationships/notesSlide" Target="../notesSlides/notesSlide54.xml"/><Relationship Id="rId5" Type="http://schemas.openxmlformats.org/officeDocument/2006/relationships/slideLayout" Target="../slideLayouts/slideLayout17.xml"/><Relationship Id="rId4" Type="http://schemas.openxmlformats.org/officeDocument/2006/relationships/tags" Target="../tags/tag244.xml"/></Relationships>
</file>

<file path=ppt/slides/_rels/slide74.xml.rels><?xml version="1.0" encoding="UTF-8" standalone="yes"?>
<Relationships xmlns="http://schemas.openxmlformats.org/package/2006/relationships"><Relationship Id="rId3" Type="http://schemas.openxmlformats.org/officeDocument/2006/relationships/tags" Target="../tags/tag247.xml"/><Relationship Id="rId7" Type="http://schemas.openxmlformats.org/officeDocument/2006/relationships/image" Target="../media/image15.png"/><Relationship Id="rId2" Type="http://schemas.openxmlformats.org/officeDocument/2006/relationships/tags" Target="../tags/tag246.xml"/><Relationship Id="rId1" Type="http://schemas.openxmlformats.org/officeDocument/2006/relationships/tags" Target="../tags/tag245.xml"/><Relationship Id="rId6" Type="http://schemas.openxmlformats.org/officeDocument/2006/relationships/notesSlide" Target="../notesSlides/notesSlide55.xml"/><Relationship Id="rId5" Type="http://schemas.openxmlformats.org/officeDocument/2006/relationships/slideLayout" Target="../slideLayouts/slideLayout17.xml"/><Relationship Id="rId4" Type="http://schemas.openxmlformats.org/officeDocument/2006/relationships/tags" Target="../tags/tag248.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9.xml"/></Relationships>
</file>

<file path=ppt/slides/_rels/slide76.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tags" Target="../tags/tag252.xml"/><Relationship Id="rId7" Type="http://schemas.openxmlformats.org/officeDocument/2006/relationships/image" Target="../media/image15.png"/><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notesSlide" Target="../notesSlides/notesSlide56.xml"/><Relationship Id="rId11" Type="http://schemas.openxmlformats.org/officeDocument/2006/relationships/image" Target="../media/image97.emf"/><Relationship Id="rId5" Type="http://schemas.openxmlformats.org/officeDocument/2006/relationships/slideLayout" Target="../slideLayouts/slideLayout17.xml"/><Relationship Id="rId10" Type="http://schemas.openxmlformats.org/officeDocument/2006/relationships/image" Target="../media/image96.emf"/><Relationship Id="rId4" Type="http://schemas.openxmlformats.org/officeDocument/2006/relationships/tags" Target="../tags/tag253.xml"/><Relationship Id="rId9" Type="http://schemas.openxmlformats.org/officeDocument/2006/relationships/image" Target="../media/image95.emf"/></Relationships>
</file>

<file path=ppt/slides/_rels/slide77.xml.rels><?xml version="1.0" encoding="UTF-8" standalone="yes"?>
<Relationships xmlns="http://schemas.openxmlformats.org/package/2006/relationships"><Relationship Id="rId3" Type="http://schemas.openxmlformats.org/officeDocument/2006/relationships/tags" Target="../tags/tag256.xml"/><Relationship Id="rId7" Type="http://schemas.openxmlformats.org/officeDocument/2006/relationships/image" Target="../media/image15.png"/><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notesSlide" Target="../notesSlides/notesSlide57.xml"/><Relationship Id="rId5" Type="http://schemas.openxmlformats.org/officeDocument/2006/relationships/slideLayout" Target="../slideLayouts/slideLayout17.xml"/><Relationship Id="rId4" Type="http://schemas.openxmlformats.org/officeDocument/2006/relationships/tags" Target="../tags/tag257.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8.xml"/></Relationships>
</file>

<file path=ppt/slides/_rels/slide79.xml.rels><?xml version="1.0" encoding="UTF-8" standalone="yes"?>
<Relationships xmlns="http://schemas.openxmlformats.org/package/2006/relationships"><Relationship Id="rId3" Type="http://schemas.openxmlformats.org/officeDocument/2006/relationships/tags" Target="../tags/tag261.xml"/><Relationship Id="rId7" Type="http://schemas.openxmlformats.org/officeDocument/2006/relationships/image" Target="../media/image15.png"/><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notesSlide" Target="../notesSlides/notesSlide58.xml"/><Relationship Id="rId5" Type="http://schemas.openxmlformats.org/officeDocument/2006/relationships/slideLayout" Target="../slideLayouts/slideLayout17.xml"/><Relationship Id="rId4" Type="http://schemas.openxmlformats.org/officeDocument/2006/relationships/tags" Target="../tags/tag26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32.xml"/><Relationship Id="rId7" Type="http://schemas.openxmlformats.org/officeDocument/2006/relationships/image" Target="../media/image15.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notesSlide" Target="../notesSlides/notesSlide6.xml"/><Relationship Id="rId5" Type="http://schemas.openxmlformats.org/officeDocument/2006/relationships/slideLayout" Target="../slideLayouts/slideLayout17.xml"/><Relationship Id="rId4" Type="http://schemas.openxmlformats.org/officeDocument/2006/relationships/tags" Target="../tags/tag33.xml"/></Relationships>
</file>

<file path=ppt/slides/_rels/slide80.xml.rels><?xml version="1.0" encoding="UTF-8" standalone="yes"?>
<Relationships xmlns="http://schemas.openxmlformats.org/package/2006/relationships"><Relationship Id="rId3" Type="http://schemas.openxmlformats.org/officeDocument/2006/relationships/tags" Target="../tags/tag265.xml"/><Relationship Id="rId7" Type="http://schemas.openxmlformats.org/officeDocument/2006/relationships/image" Target="../media/image15.png"/><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notesSlide" Target="../notesSlides/notesSlide59.xml"/><Relationship Id="rId5" Type="http://schemas.openxmlformats.org/officeDocument/2006/relationships/slideLayout" Target="../slideLayouts/slideLayout17.xml"/><Relationship Id="rId4" Type="http://schemas.openxmlformats.org/officeDocument/2006/relationships/tags" Target="../tags/tag266.xml"/></Relationships>
</file>

<file path=ppt/slides/_rels/slide81.xml.rels><?xml version="1.0" encoding="UTF-8" standalone="yes"?>
<Relationships xmlns="http://schemas.openxmlformats.org/package/2006/relationships"><Relationship Id="rId3" Type="http://schemas.openxmlformats.org/officeDocument/2006/relationships/tags" Target="../tags/tag269.xml"/><Relationship Id="rId7" Type="http://schemas.openxmlformats.org/officeDocument/2006/relationships/image" Target="../media/image15.png"/><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notesSlide" Target="../notesSlides/notesSlide60.xml"/><Relationship Id="rId5" Type="http://schemas.openxmlformats.org/officeDocument/2006/relationships/slideLayout" Target="../slideLayouts/slideLayout17.xml"/><Relationship Id="rId4" Type="http://schemas.openxmlformats.org/officeDocument/2006/relationships/tags" Target="../tags/tag270.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1.xml"/></Relationships>
</file>

<file path=ppt/slides/_rels/slide83.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tags" Target="../tags/tag274.xml"/><Relationship Id="rId7" Type="http://schemas.openxmlformats.org/officeDocument/2006/relationships/image" Target="../media/image15.png"/><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notesSlide" Target="../notesSlides/notesSlide61.xml"/><Relationship Id="rId5" Type="http://schemas.openxmlformats.org/officeDocument/2006/relationships/slideLayout" Target="../slideLayouts/slideLayout17.xml"/><Relationship Id="rId4" Type="http://schemas.openxmlformats.org/officeDocument/2006/relationships/tags" Target="../tags/tag275.xml"/></Relationships>
</file>

<file path=ppt/slides/_rels/slide84.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tags" Target="../tags/tag278.xml"/><Relationship Id="rId7" Type="http://schemas.openxmlformats.org/officeDocument/2006/relationships/image" Target="../media/image15.png"/><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notesSlide" Target="../notesSlides/notesSlide62.xml"/><Relationship Id="rId5" Type="http://schemas.openxmlformats.org/officeDocument/2006/relationships/slideLayout" Target="../slideLayouts/slideLayout17.xml"/><Relationship Id="rId4" Type="http://schemas.openxmlformats.org/officeDocument/2006/relationships/tags" Target="../tags/tag279.xml"/><Relationship Id="rId9" Type="http://schemas.openxmlformats.org/officeDocument/2006/relationships/image" Target="../media/image100.emf"/></Relationships>
</file>

<file path=ppt/slides/_rels/slide8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282.xml"/><Relationship Id="rId7" Type="http://schemas.openxmlformats.org/officeDocument/2006/relationships/image" Target="../media/image15.png"/><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notesSlide" Target="../notesSlides/notesSlide63.xml"/><Relationship Id="rId5" Type="http://schemas.openxmlformats.org/officeDocument/2006/relationships/slideLayout" Target="../slideLayouts/slideLayout17.xml"/><Relationship Id="rId4" Type="http://schemas.openxmlformats.org/officeDocument/2006/relationships/tags" Target="../tags/tag283.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36.xml"/><Relationship Id="rId7" Type="http://schemas.openxmlformats.org/officeDocument/2006/relationships/image" Target="../media/image15.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7.xml"/><Relationship Id="rId5" Type="http://schemas.openxmlformats.org/officeDocument/2006/relationships/slideLayout" Target="../slideLayouts/slideLayout17.xml"/><Relationship Id="rId4" Type="http://schemas.openxmlformats.org/officeDocument/2006/relationships/tags" Target="../tags/tag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hidden="1"/>
          <p:cNvSpPr>
            <a:spLocks noGrp="1"/>
          </p:cNvSpPr>
          <p:nvPr>
            <p:ph type="subTitle" idx="1"/>
            <p:custDataLst>
              <p:tags r:id="rId2"/>
            </p:custDataLst>
          </p:nvPr>
        </p:nvSpPr>
        <p:spPr>
          <a:xfrm>
            <a:off x="0" y="0"/>
            <a:ext cx="1270000" cy="127000"/>
          </a:xfrm>
          <a:effectLst/>
          <a:extLst>
            <a:ext uri="{53640926-AAD7-44D8-BBD7-CCE9431645EC}">
              <a14:shadowObscured xmlns:a14="http://schemas.microsoft.com/office/drawing/2010/main"/>
            </a:ext>
          </a:extLst>
        </p:spPr>
        <p:txBody>
          <a:bodyPr wrap="none" lIns="0" tIns="0" rIns="0" bIns="0" anchor="t">
            <a:noAutofit/>
          </a:bodyPr>
          <a:lstStyle/>
          <a:p>
            <a:endParaRPr lang="en-GB"/>
          </a:p>
        </p:txBody>
      </p:sp>
      <p:pic>
        <p:nvPicPr>
          <p:cNvPr id="6" name="Imagem 5"/>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0" y="0"/>
            <a:ext cx="1097026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5" name="Imagem 4"/>
          <p:cNvPicPr>
            <a:picLocks/>
          </p:cNvPicPr>
          <p:nvPr>
            <p:custDataLst>
              <p:tags r:id="rId4"/>
            </p:custDataLst>
          </p:nvPr>
        </p:nvPicPr>
        <p:blipFill>
          <a:blip r:embed="rId9" cstate="hqprint">
            <a:extLst>
              <a:ext uri="{28A0092B-C50C-407E-A947-70E740481C1C}">
                <a14:useLocalDpi xmlns:a14="http://schemas.microsoft.com/office/drawing/2010/main" val="0"/>
              </a:ext>
            </a:extLst>
          </a:blip>
          <a:stretch>
            <a:fillRect/>
          </a:stretch>
        </p:blipFill>
        <p:spPr>
          <a:xfrm>
            <a:off x="9758680" y="5464810"/>
            <a:ext cx="1094740" cy="57531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Imagem 3"/>
          <p:cNvPicPr>
            <a:picLocks/>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10840720" y="0"/>
            <a:ext cx="129540" cy="617093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Título 1"/>
          <p:cNvSpPr>
            <a:spLocks noGrp="1"/>
          </p:cNvSpPr>
          <p:nvPr>
            <p:ph type="ctrTitle"/>
            <p:custDataLst>
              <p:tags r:id="rId6"/>
            </p:custDataLst>
          </p:nvPr>
        </p:nvSpPr>
        <p:spPr>
          <a:xfrm>
            <a:off x="205232" y="259080"/>
            <a:ext cx="9872980" cy="5204460"/>
          </a:xfrm>
          <a:effectLst/>
          <a:extLst>
            <a:ext uri="{53640926-AAD7-44D8-BBD7-CCE9431645EC}">
              <a14:shadowObscured xmlns:a14="http://schemas.microsoft.com/office/drawing/2010/main"/>
            </a:ext>
          </a:extLst>
        </p:spPr>
        <p:txBody>
          <a:bodyPr wrap="square" lIns="0" tIns="0" rIns="0" bIns="0" anchor="t">
            <a:normAutofit/>
          </a:bodyPr>
          <a:lstStyle/>
          <a:p>
            <a:endParaRPr lang="en-GB"/>
          </a:p>
        </p:txBody>
      </p:sp>
      <p:pic>
        <p:nvPicPr>
          <p:cNvPr id="7" name="Bild 6"/>
          <p:cNvPicPr>
            <a:picLocks noChangeAspect="1"/>
          </p:cNvPicPr>
          <p:nvPr/>
        </p:nvPicPr>
        <p:blipFill rotWithShape="1">
          <a:blip r:embed="rId11">
            <a:extLst>
              <a:ext uri="{28A0092B-C50C-407E-A947-70E740481C1C}">
                <a14:useLocalDpi xmlns:a14="http://schemas.microsoft.com/office/drawing/2010/main" val="0"/>
              </a:ext>
            </a:extLst>
          </a:blip>
          <a:srcRect l="12313" r="12305"/>
          <a:stretch/>
        </p:blipFill>
        <p:spPr>
          <a:xfrm>
            <a:off x="-634" y="-1"/>
            <a:ext cx="10970259" cy="6170613"/>
          </a:xfrm>
          <a:prstGeom prst="rect">
            <a:avLst/>
          </a:prstGeom>
        </p:spPr>
      </p:pic>
      <p:sp>
        <p:nvSpPr>
          <p:cNvPr id="8" name="CaixaDeTexto 7"/>
          <p:cNvSpPr txBox="1"/>
          <p:nvPr/>
        </p:nvSpPr>
        <p:spPr>
          <a:xfrm>
            <a:off x="395262" y="1574175"/>
            <a:ext cx="10597836" cy="5463540"/>
          </a:xfrm>
          <a:prstGeom prst="rect">
            <a:avLst/>
          </a:prstGeom>
          <a:noFill/>
        </p:spPr>
        <p:txBody>
          <a:bodyPr wrap="none" lIns="0" tIns="0" rIns="0" bIns="0" rtlCol="0">
            <a:noAutofit/>
          </a:bodyPr>
          <a:lstStyle/>
          <a:p>
            <a:pPr fontAlgn="auto">
              <a:lnSpc>
                <a:spcPts val="2300"/>
              </a:lnSpc>
              <a:spcBef>
                <a:spcPts val="500"/>
              </a:spcBef>
              <a:spcAft>
                <a:spcPts val="0"/>
              </a:spcAft>
            </a:pPr>
            <a:r>
              <a:rPr lang="de-DE" sz="8000" b="1" kern="0" dirty="0">
                <a:blipFill dpi="0" rotWithShape="1">
                  <a:blip r:embed="rId12">
                    <a:extLst>
                      <a:ext uri="{28A0092B-C50C-407E-A947-70E740481C1C}">
                        <a14:useLocalDpi xmlns:a14="http://schemas.microsoft.com/office/drawing/2010/main" val="0"/>
                      </a:ext>
                    </a:extLst>
                  </a:blip>
                  <a:srcRect/>
                  <a:stretch>
                    <a:fillRect/>
                  </a:stretch>
                </a:blipFill>
              </a:rPr>
              <a:t>ANÁLISE DE DADOS –</a:t>
            </a:r>
          </a:p>
          <a:p>
            <a:pPr fontAlgn="auto">
              <a:lnSpc>
                <a:spcPts val="2300"/>
              </a:lnSpc>
              <a:spcBef>
                <a:spcPts val="500"/>
              </a:spcBef>
              <a:spcAft>
                <a:spcPts val="0"/>
              </a:spcAft>
            </a:pPr>
            <a:endParaRPr lang="de-DE" sz="8000" b="1" kern="0" dirty="0">
              <a:blipFill dpi="0" rotWithShape="1">
                <a:blip r:embed="rId12">
                  <a:extLst>
                    <a:ext uri="{28A0092B-C50C-407E-A947-70E740481C1C}">
                      <a14:useLocalDpi xmlns:a14="http://schemas.microsoft.com/office/drawing/2010/main" val="0"/>
                    </a:ext>
                  </a:extLst>
                </a:blip>
                <a:srcRect/>
                <a:stretch>
                  <a:fillRect/>
                </a:stretch>
              </a:blipFill>
            </a:endParaRPr>
          </a:p>
          <a:p>
            <a:pPr fontAlgn="auto">
              <a:lnSpc>
                <a:spcPts val="2300"/>
              </a:lnSpc>
              <a:spcBef>
                <a:spcPts val="500"/>
              </a:spcBef>
              <a:spcAft>
                <a:spcPts val="0"/>
              </a:spcAft>
            </a:pPr>
            <a:r>
              <a:rPr lang="de-DE" sz="8000" b="1" kern="0" dirty="0">
                <a:blipFill dpi="0" rotWithShape="1">
                  <a:blip r:embed="rId12">
                    <a:extLst>
                      <a:ext uri="{28A0092B-C50C-407E-A947-70E740481C1C}">
                        <a14:useLocalDpi xmlns:a14="http://schemas.microsoft.com/office/drawing/2010/main" val="0"/>
                      </a:ext>
                    </a:extLst>
                  </a:blip>
                  <a:srcRect/>
                  <a:stretch>
                    <a:fillRect/>
                  </a:stretch>
                </a:blipFill>
              </a:rPr>
              <a:t> </a:t>
            </a:r>
          </a:p>
          <a:p>
            <a:pPr fontAlgn="auto">
              <a:lnSpc>
                <a:spcPts val="2300"/>
              </a:lnSpc>
              <a:spcBef>
                <a:spcPts val="500"/>
              </a:spcBef>
              <a:spcAft>
                <a:spcPts val="0"/>
              </a:spcAft>
            </a:pPr>
            <a:r>
              <a:rPr lang="de-DE" sz="8000" b="1" kern="0" dirty="0">
                <a:blipFill dpi="0" rotWithShape="1">
                  <a:blip r:embed="rId12">
                    <a:extLst>
                      <a:ext uri="{28A0092B-C50C-407E-A947-70E740481C1C}">
                        <a14:useLocalDpi xmlns:a14="http://schemas.microsoft.com/office/drawing/2010/main" val="0"/>
                      </a:ext>
                    </a:extLst>
                  </a:blip>
                  <a:srcRect/>
                  <a:stretch>
                    <a:fillRect/>
                  </a:stretch>
                </a:blipFill>
              </a:rPr>
              <a:t>POWER BI</a:t>
            </a:r>
          </a:p>
          <a:p>
            <a:pPr fontAlgn="auto">
              <a:lnSpc>
                <a:spcPts val="2300"/>
              </a:lnSpc>
              <a:spcBef>
                <a:spcPts val="500"/>
              </a:spcBef>
              <a:spcAft>
                <a:spcPts val="0"/>
              </a:spcAft>
            </a:pPr>
            <a:endParaRPr lang="de-DE" b="1" kern="0" dirty="0">
              <a:blipFill dpi="0" rotWithShape="1">
                <a:blip r:embed="rId12">
                  <a:extLst>
                    <a:ext uri="{28A0092B-C50C-407E-A947-70E740481C1C}">
                      <a14:useLocalDpi xmlns:a14="http://schemas.microsoft.com/office/drawing/2010/main" val="0"/>
                    </a:ext>
                  </a:extLst>
                </a:blip>
                <a:srcRect/>
                <a:stretch>
                  <a:fillRect/>
                </a:stretch>
              </a:blipFill>
            </a:endParaRPr>
          </a:p>
        </p:txBody>
      </p:sp>
      <p:sp>
        <p:nvSpPr>
          <p:cNvPr id="9" name="Espaço Reservado para Número de Slide 8"/>
          <p:cNvSpPr>
            <a:spLocks noGrp="1"/>
          </p:cNvSpPr>
          <p:nvPr>
            <p:ph type="sldNum" sz="quarter" idx="12"/>
          </p:nvPr>
        </p:nvSpPr>
        <p:spPr/>
        <p:txBody>
          <a:bodyPr/>
          <a:lstStyle/>
          <a:p>
            <a:fld id="{4898AEC0-503E-4FA4-859C-D0F72D6E3F79}" type="slidenum">
              <a:rPr lang="en-US" noProof="1" smtClean="0"/>
              <a:pPr/>
              <a:t>1</a:t>
            </a:fld>
            <a:endParaRPr lang="en-US" noProof="1"/>
          </a:p>
        </p:txBody>
      </p:sp>
    </p:spTree>
    <p:custDataLst>
      <p:tags r:id="rId1"/>
    </p:custDataLst>
    <p:extLst>
      <p:ext uri="{BB962C8B-B14F-4D97-AF65-F5344CB8AC3E}">
        <p14:creationId xmlns:p14="http://schemas.microsoft.com/office/powerpoint/2010/main" val="35282763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pter_conv"/>
          <p:cNvSpPr>
            <a:spLocks noGrp="1"/>
          </p:cNvSpPr>
          <p:nvPr>
            <p:ph type="body" sz="quarter" idx="15"/>
          </p:nvPr>
        </p:nvSpPr>
        <p:spPr>
          <a:xfrm>
            <a:off x="205200" y="259200"/>
            <a:ext cx="10558800" cy="388800"/>
          </a:xfrm>
        </p:spPr>
        <p:txBody>
          <a:bodyPr vert="horz" lIns="0" tIns="0" rIns="0" bIns="0" rtlCol="0">
            <a:noAutofit/>
          </a:bodyPr>
          <a:lstStyle/>
          <a:p>
            <a:r>
              <a:rPr lang="en-GB" dirty="0" err="1"/>
              <a:t>Terminologias</a:t>
            </a:r>
            <a:endParaRPr lang="en-GB" dirty="0"/>
          </a:p>
        </p:txBody>
      </p:sp>
      <p:pic>
        <p:nvPicPr>
          <p:cNvPr id="23556" name="Picture 3" descr="BeQIK_FR" hidden="1"/>
          <p:cNvPicPr>
            <a:picLocks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108249" y="5652110"/>
            <a:ext cx="397090" cy="17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23558" name="Rectangle 5"/>
          <p:cNvSpPr>
            <a:spLocks noChangeArrowheads="1"/>
          </p:cNvSpPr>
          <p:nvPr>
            <p:custDataLst>
              <p:tags r:id="rId3"/>
            </p:custDataLst>
          </p:nvPr>
        </p:nvSpPr>
        <p:spPr bwMode="auto">
          <a:xfrm>
            <a:off x="7793078" y="189975"/>
            <a:ext cx="1909748" cy="15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810">
              <a:solidFill>
                <a:srgbClr val="FFFFFF"/>
              </a:solidFill>
            </a:endParaRPr>
          </a:p>
        </p:txBody>
      </p:sp>
      <p:sp>
        <p:nvSpPr>
          <p:cNvPr id="23560" name="Rectangle 7"/>
          <p:cNvSpPr>
            <a:spLocks noChangeArrowheads="1"/>
          </p:cNvSpPr>
          <p:nvPr>
            <p:custDataLst>
              <p:tags r:id="rId4"/>
            </p:custDataLst>
          </p:nvPr>
        </p:nvSpPr>
        <p:spPr bwMode="auto">
          <a:xfrm>
            <a:off x="9914227" y="6017776"/>
            <a:ext cx="27139" cy="1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spAutoFit/>
          </a:bodyP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720"/>
          </a:p>
        </p:txBody>
      </p:sp>
      <p:sp>
        <p:nvSpPr>
          <p:cNvPr id="18" name="Rectangle 9">
            <a:extLst>
              <a:ext uri="{FF2B5EF4-FFF2-40B4-BE49-F238E27FC236}">
                <a16:creationId xmlns:a16="http://schemas.microsoft.com/office/drawing/2014/main" id="{7E19AF65-5785-5243-89BE-B523A4DDE7AC}"/>
              </a:ext>
            </a:extLst>
          </p:cNvPr>
          <p:cNvSpPr txBox="1">
            <a:spLocks noChangeArrowheads="1"/>
          </p:cNvSpPr>
          <p:nvPr>
            <p:custDataLst>
              <p:tags r:id="rId5"/>
            </p:custDataLst>
          </p:nvPr>
        </p:nvSpPr>
        <p:spPr>
          <a:xfrm>
            <a:off x="205232" y="943311"/>
            <a:ext cx="10450513" cy="2141995"/>
          </a:xfrm>
          <a:prstGeom prst="rect">
            <a:avLst/>
          </a:prstGeom>
          <a:noFill/>
        </p:spPr>
        <p:txBody>
          <a:bodyPr vert="horz" lIns="0" tIns="65112"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buSzPts val="1800"/>
              <a:buFont typeface="Wingdings" panose="05000000000000000000" pitchFamily="2" charset="2"/>
              <a:buChar char="§"/>
            </a:pPr>
            <a:r>
              <a:rPr lang="pt-BR" sz="2000" dirty="0">
                <a:solidFill>
                  <a:srgbClr val="000000"/>
                </a:solidFill>
              </a:rPr>
              <a:t>Terminologias de visualização</a:t>
            </a:r>
          </a:p>
        </p:txBody>
      </p:sp>
      <p:pic>
        <p:nvPicPr>
          <p:cNvPr id="6" name="Imagem 5">
            <a:extLst>
              <a:ext uri="{FF2B5EF4-FFF2-40B4-BE49-F238E27FC236}">
                <a16:creationId xmlns:a16="http://schemas.microsoft.com/office/drawing/2014/main" id="{0ED52CE4-4F7F-0F7F-97DD-DBBA17A0D742}"/>
              </a:ext>
            </a:extLst>
          </p:cNvPr>
          <p:cNvPicPr>
            <a:picLocks noChangeAspect="1"/>
          </p:cNvPicPr>
          <p:nvPr/>
        </p:nvPicPr>
        <p:blipFill>
          <a:blip r:embed="rId10"/>
          <a:stretch>
            <a:fillRect/>
          </a:stretch>
        </p:blipFill>
        <p:spPr>
          <a:xfrm>
            <a:off x="2982774" y="1521437"/>
            <a:ext cx="5004075" cy="1344707"/>
          </a:xfrm>
          <a:prstGeom prst="rect">
            <a:avLst/>
          </a:prstGeom>
        </p:spPr>
      </p:pic>
      <p:sp>
        <p:nvSpPr>
          <p:cNvPr id="21" name="Rectangle 9">
            <a:extLst>
              <a:ext uri="{FF2B5EF4-FFF2-40B4-BE49-F238E27FC236}">
                <a16:creationId xmlns:a16="http://schemas.microsoft.com/office/drawing/2014/main" id="{A62B906C-3DB6-7898-0522-4956AE5CA25D}"/>
              </a:ext>
            </a:extLst>
          </p:cNvPr>
          <p:cNvSpPr txBox="1">
            <a:spLocks noChangeArrowheads="1"/>
          </p:cNvSpPr>
          <p:nvPr>
            <p:custDataLst>
              <p:tags r:id="rId6"/>
            </p:custDataLst>
          </p:nvPr>
        </p:nvSpPr>
        <p:spPr>
          <a:xfrm>
            <a:off x="205232" y="2865707"/>
            <a:ext cx="10450513" cy="514910"/>
          </a:xfrm>
          <a:prstGeom prst="rect">
            <a:avLst/>
          </a:prstGeom>
          <a:noFill/>
        </p:spPr>
        <p:txBody>
          <a:bodyPr vert="horz" lIns="0" tIns="65112"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buSzPts val="1800"/>
              <a:buFont typeface="Wingdings" panose="05000000000000000000" pitchFamily="2" charset="2"/>
              <a:buChar char="§"/>
            </a:pPr>
            <a:r>
              <a:rPr lang="pt-BR" sz="2000" dirty="0">
                <a:solidFill>
                  <a:srgbClr val="000000"/>
                </a:solidFill>
              </a:rPr>
              <a:t>Terminologias de conexão de dados</a:t>
            </a:r>
          </a:p>
        </p:txBody>
      </p:sp>
      <p:pic>
        <p:nvPicPr>
          <p:cNvPr id="8" name="Imagem 7">
            <a:extLst>
              <a:ext uri="{FF2B5EF4-FFF2-40B4-BE49-F238E27FC236}">
                <a16:creationId xmlns:a16="http://schemas.microsoft.com/office/drawing/2014/main" id="{FAC3B037-70D9-F17B-0223-6590BBD48EA9}"/>
              </a:ext>
            </a:extLst>
          </p:cNvPr>
          <p:cNvPicPr>
            <a:picLocks noChangeAspect="1"/>
          </p:cNvPicPr>
          <p:nvPr/>
        </p:nvPicPr>
        <p:blipFill>
          <a:blip r:embed="rId11"/>
          <a:stretch>
            <a:fillRect/>
          </a:stretch>
        </p:blipFill>
        <p:spPr>
          <a:xfrm>
            <a:off x="2982774" y="3615197"/>
            <a:ext cx="5004075" cy="1155650"/>
          </a:xfrm>
          <a:prstGeom prst="rect">
            <a:avLst/>
          </a:prstGeom>
        </p:spPr>
      </p:pic>
      <p:sp>
        <p:nvSpPr>
          <p:cNvPr id="3" name="Espaço Reservado para Número de Slide 2"/>
          <p:cNvSpPr>
            <a:spLocks noGrp="1"/>
          </p:cNvSpPr>
          <p:nvPr>
            <p:ph type="sldNum" sz="quarter" idx="12"/>
          </p:nvPr>
        </p:nvSpPr>
        <p:spPr/>
        <p:txBody>
          <a:bodyPr/>
          <a:lstStyle/>
          <a:p>
            <a:fld id="{4898AEC0-503E-4FA4-859C-D0F72D6E3F79}" type="slidenum">
              <a:rPr lang="en-US" noProof="1" smtClean="0"/>
              <a:pPr/>
              <a:t>10</a:t>
            </a:fld>
            <a:endParaRPr lang="en-US" noProof="1"/>
          </a:p>
        </p:txBody>
      </p:sp>
    </p:spTree>
    <p:custDataLst>
      <p:tags r:id="rId1"/>
    </p:custDataLst>
    <p:extLst>
      <p:ext uri="{BB962C8B-B14F-4D97-AF65-F5344CB8AC3E}">
        <p14:creationId xmlns:p14="http://schemas.microsoft.com/office/powerpoint/2010/main" val="2715064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pter_conv"/>
          <p:cNvSpPr>
            <a:spLocks noGrp="1"/>
          </p:cNvSpPr>
          <p:nvPr>
            <p:ph type="body" sz="quarter" idx="15"/>
          </p:nvPr>
        </p:nvSpPr>
        <p:spPr>
          <a:xfrm>
            <a:off x="205200" y="259200"/>
            <a:ext cx="10558800" cy="388800"/>
          </a:xfrm>
        </p:spPr>
        <p:txBody>
          <a:bodyPr vert="horz" lIns="0" tIns="0" rIns="0" bIns="0" rtlCol="0">
            <a:noAutofit/>
          </a:bodyPr>
          <a:lstStyle/>
          <a:p>
            <a:r>
              <a:rPr lang="en-GB" dirty="0"/>
              <a:t>Dados de </a:t>
            </a:r>
            <a:r>
              <a:rPr lang="en-GB" dirty="0" err="1"/>
              <a:t>diversas</a:t>
            </a:r>
            <a:r>
              <a:rPr lang="en-GB" dirty="0"/>
              <a:t> </a:t>
            </a:r>
            <a:r>
              <a:rPr lang="en-GB" dirty="0" err="1"/>
              <a:t>fontes</a:t>
            </a:r>
            <a:endParaRPr lang="en-GB" dirty="0"/>
          </a:p>
        </p:txBody>
      </p:sp>
      <p:pic>
        <p:nvPicPr>
          <p:cNvPr id="25604" name="Picture 3"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108249" y="5652110"/>
            <a:ext cx="397090" cy="17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25606" name="Rectangle 5"/>
          <p:cNvSpPr>
            <a:spLocks noChangeArrowheads="1"/>
          </p:cNvSpPr>
          <p:nvPr>
            <p:custDataLst>
              <p:tags r:id="rId3"/>
            </p:custDataLst>
          </p:nvPr>
        </p:nvSpPr>
        <p:spPr bwMode="auto">
          <a:xfrm>
            <a:off x="7793078" y="189975"/>
            <a:ext cx="1909748" cy="15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810">
              <a:solidFill>
                <a:srgbClr val="FFFFFF"/>
              </a:solidFill>
            </a:endParaRPr>
          </a:p>
        </p:txBody>
      </p:sp>
      <p:sp>
        <p:nvSpPr>
          <p:cNvPr id="25608" name="Rectangle 7"/>
          <p:cNvSpPr>
            <a:spLocks noChangeArrowheads="1"/>
          </p:cNvSpPr>
          <p:nvPr>
            <p:custDataLst>
              <p:tags r:id="rId4"/>
            </p:custDataLst>
          </p:nvPr>
        </p:nvSpPr>
        <p:spPr bwMode="auto">
          <a:xfrm>
            <a:off x="9914227" y="6017776"/>
            <a:ext cx="27139" cy="1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spAutoFit/>
          </a:bodyP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720"/>
          </a:p>
        </p:txBody>
      </p:sp>
      <p:pic>
        <p:nvPicPr>
          <p:cNvPr id="6" name="Imagem 5">
            <a:extLst>
              <a:ext uri="{FF2B5EF4-FFF2-40B4-BE49-F238E27FC236}">
                <a16:creationId xmlns:a16="http://schemas.microsoft.com/office/drawing/2014/main" id="{37720757-512B-5DDA-C544-E48C1AAAF24F}"/>
              </a:ext>
            </a:extLst>
          </p:cNvPr>
          <p:cNvPicPr>
            <a:picLocks noChangeAspect="1"/>
          </p:cNvPicPr>
          <p:nvPr/>
        </p:nvPicPr>
        <p:blipFill>
          <a:blip r:embed="rId8"/>
          <a:stretch>
            <a:fillRect/>
          </a:stretch>
        </p:blipFill>
        <p:spPr>
          <a:xfrm>
            <a:off x="1566122" y="1183342"/>
            <a:ext cx="3382396" cy="3323150"/>
          </a:xfrm>
          <a:prstGeom prst="rect">
            <a:avLst/>
          </a:prstGeom>
        </p:spPr>
      </p:pic>
      <p:sp>
        <p:nvSpPr>
          <p:cNvPr id="15" name="CaixaDeTexto 14">
            <a:extLst>
              <a:ext uri="{FF2B5EF4-FFF2-40B4-BE49-F238E27FC236}">
                <a16:creationId xmlns:a16="http://schemas.microsoft.com/office/drawing/2014/main" id="{EBB0C283-882C-618A-1C08-06A673F90B81}"/>
              </a:ext>
            </a:extLst>
          </p:cNvPr>
          <p:cNvSpPr txBox="1"/>
          <p:nvPr/>
        </p:nvSpPr>
        <p:spPr>
          <a:xfrm>
            <a:off x="5483225" y="1527248"/>
            <a:ext cx="5486400" cy="2585323"/>
          </a:xfrm>
          <a:prstGeom prst="rect">
            <a:avLst/>
          </a:prstGeom>
          <a:noFill/>
        </p:spPr>
        <p:txBody>
          <a:bodyPr wrap="square">
            <a:spAutoFit/>
          </a:bodyPr>
          <a:lstStyle/>
          <a:p>
            <a:r>
              <a:rPr lang="pt-BR" dirty="0">
                <a:solidFill>
                  <a:srgbClr val="000000"/>
                </a:solidFill>
              </a:rPr>
              <a:t>Assim como o Tableau, o Power BI trabalha com conectores </a:t>
            </a:r>
            <a:r>
              <a:rPr lang="pt-BR" dirty="0" err="1">
                <a:solidFill>
                  <a:srgbClr val="000000"/>
                </a:solidFill>
              </a:rPr>
              <a:t>pré</a:t>
            </a:r>
            <a:r>
              <a:rPr lang="pt-BR" dirty="0">
                <a:solidFill>
                  <a:srgbClr val="000000"/>
                </a:solidFill>
              </a:rPr>
              <a:t> definidos para acessar as fontes de dados.</a:t>
            </a:r>
          </a:p>
          <a:p>
            <a:endParaRPr lang="pt-BR" dirty="0">
              <a:solidFill>
                <a:srgbClr val="000000"/>
              </a:solidFill>
            </a:endParaRPr>
          </a:p>
          <a:p>
            <a:r>
              <a:rPr lang="pt-BR" dirty="0">
                <a:solidFill>
                  <a:srgbClr val="000000"/>
                </a:solidFill>
              </a:rPr>
              <a:t>*Por não possuir um servidor dentro da rede local, as fontes de dados locais precisam ser mapeadas por um gateway se o relatório for publicado online. Entretanto, no Power BI Desktop a fonte de dados funcionará normalmente.</a:t>
            </a: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11</a:t>
            </a:fld>
            <a:endParaRPr lang="en-US" noProof="1"/>
          </a:p>
        </p:txBody>
      </p:sp>
    </p:spTree>
    <p:custDataLst>
      <p:tags r:id="rId1"/>
    </p:custDataLst>
    <p:extLst>
      <p:ext uri="{BB962C8B-B14F-4D97-AF65-F5344CB8AC3E}">
        <p14:creationId xmlns:p14="http://schemas.microsoft.com/office/powerpoint/2010/main" val="2317209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pter_conv"/>
          <p:cNvSpPr>
            <a:spLocks noGrp="1"/>
          </p:cNvSpPr>
          <p:nvPr>
            <p:ph type="body" sz="quarter" idx="15"/>
          </p:nvPr>
        </p:nvSpPr>
        <p:spPr>
          <a:xfrm>
            <a:off x="205200" y="259200"/>
            <a:ext cx="10558800" cy="388800"/>
          </a:xfrm>
        </p:spPr>
        <p:txBody>
          <a:bodyPr vert="horz" lIns="0" tIns="0" rIns="0" bIns="0" rtlCol="0">
            <a:noAutofit/>
          </a:bodyPr>
          <a:lstStyle/>
          <a:p>
            <a:r>
              <a:rPr lang="en-GB" dirty="0"/>
              <a:t>Dados de </a:t>
            </a:r>
            <a:r>
              <a:rPr lang="en-GB" dirty="0" err="1"/>
              <a:t>diversas</a:t>
            </a:r>
            <a:r>
              <a:rPr lang="en-GB" dirty="0"/>
              <a:t> </a:t>
            </a:r>
            <a:r>
              <a:rPr lang="en-GB" dirty="0" err="1"/>
              <a:t>fontes</a:t>
            </a:r>
            <a:endParaRPr lang="en-GB" dirty="0"/>
          </a:p>
        </p:txBody>
      </p:sp>
      <p:pic>
        <p:nvPicPr>
          <p:cNvPr id="27652" name="Picture 3"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108249" y="5652110"/>
            <a:ext cx="397090" cy="17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27654" name="Rectangle 5"/>
          <p:cNvSpPr>
            <a:spLocks noChangeArrowheads="1"/>
          </p:cNvSpPr>
          <p:nvPr>
            <p:custDataLst>
              <p:tags r:id="rId3"/>
            </p:custDataLst>
          </p:nvPr>
        </p:nvSpPr>
        <p:spPr bwMode="auto">
          <a:xfrm>
            <a:off x="7793078" y="189975"/>
            <a:ext cx="1909748" cy="15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810">
              <a:solidFill>
                <a:srgbClr val="FFFFFF"/>
              </a:solidFill>
            </a:endParaRPr>
          </a:p>
        </p:txBody>
      </p:sp>
      <p:sp>
        <p:nvSpPr>
          <p:cNvPr id="27656" name="Rectangle 7"/>
          <p:cNvSpPr>
            <a:spLocks noChangeArrowheads="1"/>
          </p:cNvSpPr>
          <p:nvPr>
            <p:custDataLst>
              <p:tags r:id="rId4"/>
            </p:custDataLst>
          </p:nvPr>
        </p:nvSpPr>
        <p:spPr bwMode="auto">
          <a:xfrm>
            <a:off x="9914227" y="6017776"/>
            <a:ext cx="27139" cy="1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spAutoFit/>
          </a:bodyP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720"/>
          </a:p>
        </p:txBody>
      </p:sp>
      <p:pic>
        <p:nvPicPr>
          <p:cNvPr id="6" name="Imagem 5">
            <a:extLst>
              <a:ext uri="{FF2B5EF4-FFF2-40B4-BE49-F238E27FC236}">
                <a16:creationId xmlns:a16="http://schemas.microsoft.com/office/drawing/2014/main" id="{C2275AD9-52BC-03E5-7EDE-1F4576159FA0}"/>
              </a:ext>
            </a:extLst>
          </p:cNvPr>
          <p:cNvPicPr>
            <a:picLocks noChangeAspect="1"/>
          </p:cNvPicPr>
          <p:nvPr/>
        </p:nvPicPr>
        <p:blipFill>
          <a:blip r:embed="rId8"/>
          <a:stretch>
            <a:fillRect/>
          </a:stretch>
        </p:blipFill>
        <p:spPr>
          <a:xfrm>
            <a:off x="852773" y="1261890"/>
            <a:ext cx="9263654" cy="3646831"/>
          </a:xfrm>
          <a:prstGeom prst="rect">
            <a:avLst/>
          </a:prstGeom>
        </p:spPr>
      </p:pic>
      <p:sp>
        <p:nvSpPr>
          <p:cNvPr id="28" name="CaixaDeTexto 27">
            <a:extLst>
              <a:ext uri="{FF2B5EF4-FFF2-40B4-BE49-F238E27FC236}">
                <a16:creationId xmlns:a16="http://schemas.microsoft.com/office/drawing/2014/main" id="{602C51A3-4570-79DD-BE02-A78171CC381C}"/>
              </a:ext>
            </a:extLst>
          </p:cNvPr>
          <p:cNvSpPr txBox="1"/>
          <p:nvPr/>
        </p:nvSpPr>
        <p:spPr>
          <a:xfrm>
            <a:off x="852773" y="892558"/>
            <a:ext cx="5486400" cy="369332"/>
          </a:xfrm>
          <a:prstGeom prst="rect">
            <a:avLst/>
          </a:prstGeom>
          <a:noFill/>
        </p:spPr>
        <p:txBody>
          <a:bodyPr wrap="square">
            <a:spAutoFit/>
          </a:bodyPr>
          <a:lstStyle/>
          <a:p>
            <a:r>
              <a:rPr lang="pt-BR" dirty="0">
                <a:solidFill>
                  <a:srgbClr val="000000"/>
                </a:solidFill>
              </a:rPr>
              <a:t>Mais… -&gt; Arquivos</a:t>
            </a:r>
          </a:p>
        </p:txBody>
      </p:sp>
      <p:sp>
        <p:nvSpPr>
          <p:cNvPr id="30" name="CaixaDeTexto 29">
            <a:extLst>
              <a:ext uri="{FF2B5EF4-FFF2-40B4-BE49-F238E27FC236}">
                <a16:creationId xmlns:a16="http://schemas.microsoft.com/office/drawing/2014/main" id="{88B3019E-2FB0-A08E-F974-3F74B3E445E6}"/>
              </a:ext>
            </a:extLst>
          </p:cNvPr>
          <p:cNvSpPr txBox="1"/>
          <p:nvPr/>
        </p:nvSpPr>
        <p:spPr>
          <a:xfrm>
            <a:off x="3595973" y="892558"/>
            <a:ext cx="5486400" cy="369332"/>
          </a:xfrm>
          <a:prstGeom prst="rect">
            <a:avLst/>
          </a:prstGeom>
          <a:noFill/>
        </p:spPr>
        <p:txBody>
          <a:bodyPr wrap="square">
            <a:spAutoFit/>
          </a:bodyPr>
          <a:lstStyle/>
          <a:p>
            <a:r>
              <a:rPr lang="pt-BR" dirty="0">
                <a:solidFill>
                  <a:srgbClr val="000000"/>
                </a:solidFill>
              </a:rPr>
              <a:t>Mais… -&gt; Banco de dados</a:t>
            </a:r>
          </a:p>
        </p:txBody>
      </p:sp>
      <p:sp>
        <p:nvSpPr>
          <p:cNvPr id="3" name="Espaço Reservado para Número de Slide 2"/>
          <p:cNvSpPr>
            <a:spLocks noGrp="1"/>
          </p:cNvSpPr>
          <p:nvPr>
            <p:ph type="sldNum" sz="quarter" idx="12"/>
          </p:nvPr>
        </p:nvSpPr>
        <p:spPr/>
        <p:txBody>
          <a:bodyPr/>
          <a:lstStyle/>
          <a:p>
            <a:fld id="{4898AEC0-503E-4FA4-859C-D0F72D6E3F79}" type="slidenum">
              <a:rPr lang="en-US" noProof="1" smtClean="0"/>
              <a:pPr/>
              <a:t>12</a:t>
            </a:fld>
            <a:endParaRPr lang="en-US" noProof="1"/>
          </a:p>
        </p:txBody>
      </p:sp>
    </p:spTree>
    <p:custDataLst>
      <p:tags r:id="rId1"/>
    </p:custDataLst>
    <p:extLst>
      <p:ext uri="{BB962C8B-B14F-4D97-AF65-F5344CB8AC3E}">
        <p14:creationId xmlns:p14="http://schemas.microsoft.com/office/powerpoint/2010/main" val="2653612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en-GB" dirty="0" err="1"/>
              <a:t>Relacionamentos</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pic>
        <p:nvPicPr>
          <p:cNvPr id="13" name="Imagem 12">
            <a:extLst>
              <a:ext uri="{FF2B5EF4-FFF2-40B4-BE49-F238E27FC236}">
                <a16:creationId xmlns:a16="http://schemas.microsoft.com/office/drawing/2014/main" id="{E448C611-0AEF-2F5E-4FA7-8DFC00BCBB36}"/>
              </a:ext>
            </a:extLst>
          </p:cNvPr>
          <p:cNvPicPr>
            <a:picLocks noChangeAspect="1"/>
          </p:cNvPicPr>
          <p:nvPr/>
        </p:nvPicPr>
        <p:blipFill>
          <a:blip r:embed="rId8"/>
          <a:stretch>
            <a:fillRect/>
          </a:stretch>
        </p:blipFill>
        <p:spPr>
          <a:xfrm>
            <a:off x="1031255" y="851054"/>
            <a:ext cx="4704825" cy="4127354"/>
          </a:xfrm>
          <a:prstGeom prst="rect">
            <a:avLst/>
          </a:prstGeom>
        </p:spPr>
      </p:pic>
      <p:sp>
        <p:nvSpPr>
          <p:cNvPr id="26" name="CaixaDeTexto 25">
            <a:extLst>
              <a:ext uri="{FF2B5EF4-FFF2-40B4-BE49-F238E27FC236}">
                <a16:creationId xmlns:a16="http://schemas.microsoft.com/office/drawing/2014/main" id="{CAC94833-ECAE-98EA-523A-946A01BDFAE7}"/>
              </a:ext>
            </a:extLst>
          </p:cNvPr>
          <p:cNvSpPr txBox="1"/>
          <p:nvPr/>
        </p:nvSpPr>
        <p:spPr>
          <a:xfrm>
            <a:off x="5885970" y="2320208"/>
            <a:ext cx="4525896" cy="957285"/>
          </a:xfrm>
          <a:prstGeom prst="rect">
            <a:avLst/>
          </a:prstGeom>
          <a:noFill/>
        </p:spPr>
        <p:txBody>
          <a:bodyPr wrap="square">
            <a:spAutoFit/>
          </a:bodyPr>
          <a:lstStyle/>
          <a:p>
            <a:r>
              <a:rPr lang="pt-BR" dirty="0">
                <a:solidFill>
                  <a:srgbClr val="000000"/>
                </a:solidFill>
              </a:rPr>
              <a:t>Campos de relacionamento permitem criar relações que fazem com que uma análise retorne o dado entre várias tabelas.</a:t>
            </a: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13</a:t>
            </a:fld>
            <a:endParaRPr lang="en-US" noProof="1"/>
          </a:p>
        </p:txBody>
      </p:sp>
    </p:spTree>
    <p:custDataLst>
      <p:tags r:id="rId1"/>
    </p:custDataLst>
    <p:extLst>
      <p:ext uri="{BB962C8B-B14F-4D97-AF65-F5344CB8AC3E}">
        <p14:creationId xmlns:p14="http://schemas.microsoft.com/office/powerpoint/2010/main" val="83447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en-GB" dirty="0" err="1"/>
              <a:t>Criando</a:t>
            </a:r>
            <a:r>
              <a:rPr lang="en-GB" dirty="0"/>
              <a:t> um visual</a:t>
            </a:r>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0" name="CaixaDeTexto 9">
            <a:extLst>
              <a:ext uri="{FF2B5EF4-FFF2-40B4-BE49-F238E27FC236}">
                <a16:creationId xmlns:a16="http://schemas.microsoft.com/office/drawing/2014/main" id="{C065B3D1-66C7-F91E-2E8B-1D74790235B5}"/>
              </a:ext>
            </a:extLst>
          </p:cNvPr>
          <p:cNvSpPr txBox="1"/>
          <p:nvPr/>
        </p:nvSpPr>
        <p:spPr>
          <a:xfrm>
            <a:off x="1175658" y="1321284"/>
            <a:ext cx="1306285" cy="646331"/>
          </a:xfrm>
          <a:prstGeom prst="rect">
            <a:avLst/>
          </a:prstGeom>
          <a:noFill/>
        </p:spPr>
        <p:txBody>
          <a:bodyPr wrap="square">
            <a:spAutoFit/>
          </a:bodyPr>
          <a:lstStyle/>
          <a:p>
            <a:r>
              <a:rPr lang="pt-BR" dirty="0">
                <a:solidFill>
                  <a:srgbClr val="000000"/>
                </a:solidFill>
              </a:rPr>
              <a:t>No Tableau</a:t>
            </a:r>
          </a:p>
        </p:txBody>
      </p:sp>
      <p:pic>
        <p:nvPicPr>
          <p:cNvPr id="3" name="Imagem 2">
            <a:extLst>
              <a:ext uri="{FF2B5EF4-FFF2-40B4-BE49-F238E27FC236}">
                <a16:creationId xmlns:a16="http://schemas.microsoft.com/office/drawing/2014/main" id="{349943C7-681A-7A8C-1DF4-938DB9986695}"/>
              </a:ext>
            </a:extLst>
          </p:cNvPr>
          <p:cNvPicPr>
            <a:picLocks noChangeAspect="1"/>
          </p:cNvPicPr>
          <p:nvPr/>
        </p:nvPicPr>
        <p:blipFill>
          <a:blip r:embed="rId8"/>
          <a:stretch>
            <a:fillRect/>
          </a:stretch>
        </p:blipFill>
        <p:spPr>
          <a:xfrm>
            <a:off x="2547632" y="1191377"/>
            <a:ext cx="7246335" cy="3787857"/>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14</a:t>
            </a:fld>
            <a:endParaRPr lang="en-US" noProof="1"/>
          </a:p>
        </p:txBody>
      </p:sp>
    </p:spTree>
    <p:custDataLst>
      <p:tags r:id="rId1"/>
    </p:custDataLst>
    <p:extLst>
      <p:ext uri="{BB962C8B-B14F-4D97-AF65-F5344CB8AC3E}">
        <p14:creationId xmlns:p14="http://schemas.microsoft.com/office/powerpoint/2010/main" val="15096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en-GB" dirty="0" err="1"/>
              <a:t>Criando</a:t>
            </a:r>
            <a:r>
              <a:rPr lang="en-GB" dirty="0"/>
              <a:t> um visual</a:t>
            </a:r>
          </a:p>
        </p:txBody>
      </p:sp>
      <p:sp>
        <p:nvSpPr>
          <p:cNvPr id="14" name="CaixaDeTexto 13">
            <a:extLst>
              <a:ext uri="{FF2B5EF4-FFF2-40B4-BE49-F238E27FC236}">
                <a16:creationId xmlns:a16="http://schemas.microsoft.com/office/drawing/2014/main" id="{684E71A6-68A3-8761-8F49-DA49774F2EA5}"/>
              </a:ext>
            </a:extLst>
          </p:cNvPr>
          <p:cNvSpPr txBox="1"/>
          <p:nvPr/>
        </p:nvSpPr>
        <p:spPr>
          <a:xfrm>
            <a:off x="554990" y="857051"/>
            <a:ext cx="1539407" cy="369332"/>
          </a:xfrm>
          <a:prstGeom prst="rect">
            <a:avLst/>
          </a:prstGeom>
          <a:noFill/>
        </p:spPr>
        <p:txBody>
          <a:bodyPr wrap="square">
            <a:spAutoFit/>
          </a:bodyPr>
          <a:lstStyle/>
          <a:p>
            <a:r>
              <a:rPr lang="pt-BR" dirty="0">
                <a:solidFill>
                  <a:srgbClr val="000000"/>
                </a:solidFill>
              </a:rPr>
              <a:t>No Power BI</a:t>
            </a:r>
          </a:p>
        </p:txBody>
      </p:sp>
      <p:pic>
        <p:nvPicPr>
          <p:cNvPr id="5" name="Imagem 4">
            <a:extLst>
              <a:ext uri="{FF2B5EF4-FFF2-40B4-BE49-F238E27FC236}">
                <a16:creationId xmlns:a16="http://schemas.microsoft.com/office/drawing/2014/main" id="{6F26EC1E-90BA-F0F4-5EBD-5D8676A0CA88}"/>
              </a:ext>
            </a:extLst>
          </p:cNvPr>
          <p:cNvPicPr>
            <a:picLocks noChangeAspect="1"/>
          </p:cNvPicPr>
          <p:nvPr/>
        </p:nvPicPr>
        <p:blipFill>
          <a:blip r:embed="rId8"/>
          <a:stretch>
            <a:fillRect/>
          </a:stretch>
        </p:blipFill>
        <p:spPr>
          <a:xfrm>
            <a:off x="1048043" y="1435434"/>
            <a:ext cx="4613177" cy="3268578"/>
          </a:xfrm>
          <a:prstGeom prst="rect">
            <a:avLst/>
          </a:prstGeom>
        </p:spPr>
      </p:pic>
      <p:pic>
        <p:nvPicPr>
          <p:cNvPr id="7" name="Imagem 6">
            <a:extLst>
              <a:ext uri="{FF2B5EF4-FFF2-40B4-BE49-F238E27FC236}">
                <a16:creationId xmlns:a16="http://schemas.microsoft.com/office/drawing/2014/main" id="{2C038B7F-CC44-775C-BB6A-8539E844EA0F}"/>
              </a:ext>
            </a:extLst>
          </p:cNvPr>
          <p:cNvPicPr>
            <a:picLocks noChangeAspect="1"/>
          </p:cNvPicPr>
          <p:nvPr/>
        </p:nvPicPr>
        <p:blipFill>
          <a:blip r:embed="rId9"/>
          <a:stretch>
            <a:fillRect/>
          </a:stretch>
        </p:blipFill>
        <p:spPr>
          <a:xfrm>
            <a:off x="6074064" y="1435434"/>
            <a:ext cx="4194359" cy="1789543"/>
          </a:xfrm>
          <a:prstGeom prst="rect">
            <a:avLst/>
          </a:prstGeom>
        </p:spPr>
      </p:pic>
      <p:pic>
        <p:nvPicPr>
          <p:cNvPr id="18" name="Imagem 17">
            <a:extLst>
              <a:ext uri="{FF2B5EF4-FFF2-40B4-BE49-F238E27FC236}">
                <a16:creationId xmlns:a16="http://schemas.microsoft.com/office/drawing/2014/main" id="{F3E6B98B-EEAA-7D4E-1C1F-2467D3064367}"/>
              </a:ext>
            </a:extLst>
          </p:cNvPr>
          <p:cNvPicPr>
            <a:picLocks noChangeAspect="1"/>
          </p:cNvPicPr>
          <p:nvPr/>
        </p:nvPicPr>
        <p:blipFill>
          <a:blip r:embed="rId8"/>
          <a:stretch>
            <a:fillRect/>
          </a:stretch>
        </p:blipFill>
        <p:spPr>
          <a:xfrm>
            <a:off x="701202" y="1435433"/>
            <a:ext cx="4938917" cy="3499375"/>
          </a:xfrm>
          <a:prstGeom prst="rect">
            <a:avLst/>
          </a:prstGeom>
        </p:spPr>
      </p:pic>
      <p:pic>
        <p:nvPicPr>
          <p:cNvPr id="19" name="Imagem 18">
            <a:extLst>
              <a:ext uri="{FF2B5EF4-FFF2-40B4-BE49-F238E27FC236}">
                <a16:creationId xmlns:a16="http://schemas.microsoft.com/office/drawing/2014/main" id="{433EBF32-44F9-E622-1064-4CBC8952FE5B}"/>
              </a:ext>
            </a:extLst>
          </p:cNvPr>
          <p:cNvPicPr>
            <a:picLocks noChangeAspect="1"/>
          </p:cNvPicPr>
          <p:nvPr/>
        </p:nvPicPr>
        <p:blipFill>
          <a:blip r:embed="rId9"/>
          <a:stretch>
            <a:fillRect/>
          </a:stretch>
        </p:blipFill>
        <p:spPr>
          <a:xfrm>
            <a:off x="5756797" y="1435434"/>
            <a:ext cx="4490526" cy="1915904"/>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15</a:t>
            </a:fld>
            <a:endParaRPr lang="en-US" noProof="1"/>
          </a:p>
        </p:txBody>
      </p:sp>
    </p:spTree>
    <p:custDataLst>
      <p:tags r:id="rId1"/>
    </p:custDataLst>
    <p:extLst>
      <p:ext uri="{BB962C8B-B14F-4D97-AF65-F5344CB8AC3E}">
        <p14:creationId xmlns:p14="http://schemas.microsoft.com/office/powerpoint/2010/main" val="3004421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Cálculos no Power BI</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8" name="CaixaDeTexto 7">
            <a:extLst>
              <a:ext uri="{FF2B5EF4-FFF2-40B4-BE49-F238E27FC236}">
                <a16:creationId xmlns:a16="http://schemas.microsoft.com/office/drawing/2014/main" id="{95E26EC1-E5A1-F0FF-C71E-4761F987196A}"/>
              </a:ext>
            </a:extLst>
          </p:cNvPr>
          <p:cNvSpPr txBox="1"/>
          <p:nvPr/>
        </p:nvSpPr>
        <p:spPr>
          <a:xfrm>
            <a:off x="205232" y="892250"/>
            <a:ext cx="10613882" cy="1754326"/>
          </a:xfrm>
          <a:prstGeom prst="rect">
            <a:avLst/>
          </a:prstGeom>
          <a:noFill/>
        </p:spPr>
        <p:txBody>
          <a:bodyPr wrap="square">
            <a:spAutoFit/>
          </a:bodyPr>
          <a:lstStyle/>
          <a:p>
            <a:r>
              <a:rPr lang="pt-BR" dirty="0">
                <a:solidFill>
                  <a:srgbClr val="000000"/>
                </a:solidFill>
              </a:rPr>
              <a:t>Existem duas principais linguagens no Power BI: M e DAX. Ambas linguagens filtram, gerenciam e visualizam os dados. </a:t>
            </a:r>
          </a:p>
          <a:p>
            <a:r>
              <a:rPr lang="pt-BR" dirty="0">
                <a:solidFill>
                  <a:srgbClr val="000000"/>
                </a:solidFill>
              </a:rPr>
              <a:t>O DAX define os cálculos e grava as funções que criam medidas, colunas calculadas e tabelas calculadas. </a:t>
            </a:r>
          </a:p>
          <a:p>
            <a:r>
              <a:rPr lang="pt-BR" dirty="0">
                <a:solidFill>
                  <a:srgbClr val="000000"/>
                </a:solidFill>
              </a:rPr>
              <a:t>M é uma linguagem de fórmula de consulta que prepara dados no Editor de Consultas do Power BI antes que ele seja carregado no modelo de Power BI.</a:t>
            </a:r>
          </a:p>
        </p:txBody>
      </p:sp>
      <p:pic>
        <p:nvPicPr>
          <p:cNvPr id="4" name="Imagem 3">
            <a:extLst>
              <a:ext uri="{FF2B5EF4-FFF2-40B4-BE49-F238E27FC236}">
                <a16:creationId xmlns:a16="http://schemas.microsoft.com/office/drawing/2014/main" id="{CFA42397-7CB5-D76F-98F2-BC1F40553913}"/>
              </a:ext>
            </a:extLst>
          </p:cNvPr>
          <p:cNvPicPr>
            <a:picLocks noChangeAspect="1"/>
          </p:cNvPicPr>
          <p:nvPr/>
        </p:nvPicPr>
        <p:blipFill>
          <a:blip r:embed="rId8"/>
          <a:stretch>
            <a:fillRect/>
          </a:stretch>
        </p:blipFill>
        <p:spPr>
          <a:xfrm>
            <a:off x="2836314" y="2767892"/>
            <a:ext cx="5296996" cy="2066285"/>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16</a:t>
            </a:fld>
            <a:endParaRPr lang="en-US" noProof="1"/>
          </a:p>
        </p:txBody>
      </p:sp>
    </p:spTree>
    <p:custDataLst>
      <p:tags r:id="rId1"/>
    </p:custDataLst>
    <p:extLst>
      <p:ext uri="{BB962C8B-B14F-4D97-AF65-F5344CB8AC3E}">
        <p14:creationId xmlns:p14="http://schemas.microsoft.com/office/powerpoint/2010/main" val="315615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Noções básicas – medidas/colunas calculadas</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pic>
        <p:nvPicPr>
          <p:cNvPr id="3" name="Imagem 2">
            <a:extLst>
              <a:ext uri="{FF2B5EF4-FFF2-40B4-BE49-F238E27FC236}">
                <a16:creationId xmlns:a16="http://schemas.microsoft.com/office/drawing/2014/main" id="{9A4648F6-50DF-F4DE-9188-F49955A71EEB}"/>
              </a:ext>
            </a:extLst>
          </p:cNvPr>
          <p:cNvPicPr>
            <a:picLocks noChangeAspect="1"/>
          </p:cNvPicPr>
          <p:nvPr/>
        </p:nvPicPr>
        <p:blipFill>
          <a:blip r:embed="rId8"/>
          <a:stretch>
            <a:fillRect/>
          </a:stretch>
        </p:blipFill>
        <p:spPr>
          <a:xfrm>
            <a:off x="1332880" y="1384578"/>
            <a:ext cx="8479584" cy="2707619"/>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17</a:t>
            </a:fld>
            <a:endParaRPr lang="en-US" noProof="1"/>
          </a:p>
        </p:txBody>
      </p:sp>
    </p:spTree>
    <p:custDataLst>
      <p:tags r:id="rId1"/>
    </p:custDataLst>
    <p:extLst>
      <p:ext uri="{BB962C8B-B14F-4D97-AF65-F5344CB8AC3E}">
        <p14:creationId xmlns:p14="http://schemas.microsoft.com/office/powerpoint/2010/main" val="2098032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Performance </a:t>
            </a:r>
            <a:r>
              <a:rPr lang="pt-BR" dirty="0" err="1"/>
              <a:t>Analyzer</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8" name="CaixaDeTexto 7">
            <a:extLst>
              <a:ext uri="{FF2B5EF4-FFF2-40B4-BE49-F238E27FC236}">
                <a16:creationId xmlns:a16="http://schemas.microsoft.com/office/drawing/2014/main" id="{18ADF3D4-E4D3-92F6-892A-D48DCBB04E49}"/>
              </a:ext>
            </a:extLst>
          </p:cNvPr>
          <p:cNvSpPr txBox="1"/>
          <p:nvPr/>
        </p:nvSpPr>
        <p:spPr>
          <a:xfrm>
            <a:off x="554990" y="2108883"/>
            <a:ext cx="3997465" cy="1200329"/>
          </a:xfrm>
          <a:prstGeom prst="rect">
            <a:avLst/>
          </a:prstGeom>
          <a:noFill/>
        </p:spPr>
        <p:txBody>
          <a:bodyPr wrap="square">
            <a:spAutoFit/>
          </a:bodyPr>
          <a:lstStyle/>
          <a:p>
            <a:r>
              <a:rPr lang="pt-BR" dirty="0">
                <a:solidFill>
                  <a:srgbClr val="000000"/>
                </a:solidFill>
              </a:rPr>
              <a:t>Monitora e registra logs de desempenho de cada um dos elementos no relatório quando os usuários interagem com eles.</a:t>
            </a:r>
          </a:p>
        </p:txBody>
      </p:sp>
      <p:pic>
        <p:nvPicPr>
          <p:cNvPr id="4" name="Imagem 3">
            <a:extLst>
              <a:ext uri="{FF2B5EF4-FFF2-40B4-BE49-F238E27FC236}">
                <a16:creationId xmlns:a16="http://schemas.microsoft.com/office/drawing/2014/main" id="{2C609BAF-222E-2B17-FCF8-2F937A8BA003}"/>
              </a:ext>
            </a:extLst>
          </p:cNvPr>
          <p:cNvPicPr>
            <a:picLocks noChangeAspect="1"/>
          </p:cNvPicPr>
          <p:nvPr/>
        </p:nvPicPr>
        <p:blipFill>
          <a:blip r:embed="rId8"/>
          <a:stretch>
            <a:fillRect/>
          </a:stretch>
        </p:blipFill>
        <p:spPr>
          <a:xfrm>
            <a:off x="5606637" y="907410"/>
            <a:ext cx="3480718" cy="4169547"/>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18</a:t>
            </a:fld>
            <a:endParaRPr lang="en-US" noProof="1"/>
          </a:p>
        </p:txBody>
      </p:sp>
    </p:spTree>
    <p:custDataLst>
      <p:tags r:id="rId1"/>
    </p:custDataLst>
    <p:extLst>
      <p:ext uri="{BB962C8B-B14F-4D97-AF65-F5344CB8AC3E}">
        <p14:creationId xmlns:p14="http://schemas.microsoft.com/office/powerpoint/2010/main" val="270881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Power BI Online</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pic>
        <p:nvPicPr>
          <p:cNvPr id="3" name="Imagem 2">
            <a:extLst>
              <a:ext uri="{FF2B5EF4-FFF2-40B4-BE49-F238E27FC236}">
                <a16:creationId xmlns:a16="http://schemas.microsoft.com/office/drawing/2014/main" id="{1108A218-D59C-FEEC-07AC-2FE624211563}"/>
              </a:ext>
            </a:extLst>
          </p:cNvPr>
          <p:cNvPicPr>
            <a:picLocks noChangeAspect="1"/>
          </p:cNvPicPr>
          <p:nvPr/>
        </p:nvPicPr>
        <p:blipFill>
          <a:blip r:embed="rId8"/>
          <a:stretch>
            <a:fillRect/>
          </a:stretch>
        </p:blipFill>
        <p:spPr>
          <a:xfrm>
            <a:off x="2039118" y="1031938"/>
            <a:ext cx="6890964" cy="4106736"/>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19</a:t>
            </a:fld>
            <a:endParaRPr lang="en-US" noProof="1"/>
          </a:p>
        </p:txBody>
      </p:sp>
    </p:spTree>
    <p:custDataLst>
      <p:tags r:id="rId1"/>
    </p:custDataLst>
    <p:extLst>
      <p:ext uri="{BB962C8B-B14F-4D97-AF65-F5344CB8AC3E}">
        <p14:creationId xmlns:p14="http://schemas.microsoft.com/office/powerpoint/2010/main" val="1224996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19787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2ECBE6F-4685-FED7-0EFA-543BB72DFA33}"/>
              </a:ext>
            </a:extLst>
          </p:cNvPr>
          <p:cNvSpPr txBox="1"/>
          <p:nvPr/>
        </p:nvSpPr>
        <p:spPr>
          <a:xfrm>
            <a:off x="202302" y="1416106"/>
            <a:ext cx="11163834" cy="2900794"/>
          </a:xfrm>
          <a:prstGeom prst="rect">
            <a:avLst/>
          </a:prstGeom>
          <a:noFill/>
        </p:spPr>
        <p:txBody>
          <a:bodyPr wrap="square">
            <a:spAutoFit/>
          </a:bodyPr>
          <a:lstStyle/>
          <a:p>
            <a:pPr fontAlgn="auto">
              <a:lnSpc>
                <a:spcPts val="2300"/>
              </a:lnSpc>
              <a:spcBef>
                <a:spcPts val="500"/>
              </a:spcBef>
              <a:spcAft>
                <a:spcPts val="0"/>
              </a:spcAft>
            </a:pPr>
            <a:endParaRPr lang="de-DE" sz="9600" b="1" kern="0" dirty="0">
              <a:solidFill>
                <a:srgbClr val="FFFFFF"/>
              </a:solidFill>
            </a:endParaRPr>
          </a:p>
          <a:p>
            <a:pPr fontAlgn="auto">
              <a:lnSpc>
                <a:spcPts val="2300"/>
              </a:lnSpc>
              <a:spcBef>
                <a:spcPts val="500"/>
              </a:spcBef>
              <a:spcAft>
                <a:spcPts val="0"/>
              </a:spcAft>
            </a:pPr>
            <a:r>
              <a:rPr lang="de-DE" sz="9600" b="1" kern="0" dirty="0">
                <a:solidFill>
                  <a:srgbClr val="FFFFFF"/>
                </a:solidFill>
              </a:rPr>
              <a:t>CONECTANDO</a:t>
            </a:r>
          </a:p>
          <a:p>
            <a:pPr fontAlgn="auto">
              <a:lnSpc>
                <a:spcPts val="2300"/>
              </a:lnSpc>
              <a:spcBef>
                <a:spcPts val="500"/>
              </a:spcBef>
              <a:spcAft>
                <a:spcPts val="0"/>
              </a:spcAft>
            </a:pPr>
            <a:endParaRPr lang="de-DE" sz="9600" b="1" kern="0" dirty="0">
              <a:solidFill>
                <a:srgbClr val="FFFFFF"/>
              </a:solidFill>
            </a:endParaRPr>
          </a:p>
          <a:p>
            <a:pPr fontAlgn="auto">
              <a:lnSpc>
                <a:spcPts val="2300"/>
              </a:lnSpc>
              <a:spcBef>
                <a:spcPts val="500"/>
              </a:spcBef>
              <a:spcAft>
                <a:spcPts val="0"/>
              </a:spcAft>
            </a:pPr>
            <a:endParaRPr lang="de-DE" sz="9600" b="1" kern="0" dirty="0">
              <a:solidFill>
                <a:srgbClr val="FFFFFF"/>
              </a:solidFill>
            </a:endParaRPr>
          </a:p>
          <a:p>
            <a:pPr fontAlgn="auto">
              <a:lnSpc>
                <a:spcPts val="2300"/>
              </a:lnSpc>
              <a:spcBef>
                <a:spcPts val="500"/>
              </a:spcBef>
              <a:spcAft>
                <a:spcPts val="0"/>
              </a:spcAft>
            </a:pPr>
            <a:r>
              <a:rPr lang="de-DE" sz="9600" b="1" kern="0" dirty="0">
                <a:solidFill>
                  <a:srgbClr val="FFFFFF"/>
                </a:solidFill>
              </a:rPr>
              <a:t>DADOS</a:t>
            </a:r>
          </a:p>
          <a:p>
            <a:pPr fontAlgn="auto">
              <a:lnSpc>
                <a:spcPts val="2300"/>
              </a:lnSpc>
              <a:spcBef>
                <a:spcPts val="500"/>
              </a:spcBef>
              <a:spcAft>
                <a:spcPts val="0"/>
              </a:spcAft>
            </a:pPr>
            <a:endParaRPr lang="de-DE" sz="9600" b="1" kern="0" dirty="0">
              <a:solidFill>
                <a:srgbClr val="FFFFFF"/>
              </a:solidFill>
            </a:endParaRPr>
          </a:p>
          <a:p>
            <a:pPr fontAlgn="auto">
              <a:lnSpc>
                <a:spcPts val="2300"/>
              </a:lnSpc>
              <a:spcBef>
                <a:spcPts val="500"/>
              </a:spcBef>
              <a:spcAft>
                <a:spcPts val="0"/>
              </a:spcAft>
            </a:pPr>
            <a:endParaRPr lang="de-DE" sz="9600" b="1" kern="0" dirty="0">
              <a:solidFill>
                <a:srgbClr val="FFFFFF"/>
              </a:solidFill>
            </a:endParaRPr>
          </a:p>
          <a:p>
            <a:pPr fontAlgn="auto">
              <a:lnSpc>
                <a:spcPts val="2300"/>
              </a:lnSpc>
              <a:spcBef>
                <a:spcPts val="500"/>
              </a:spcBef>
              <a:spcAft>
                <a:spcPts val="0"/>
              </a:spcAft>
            </a:pPr>
            <a:r>
              <a:rPr lang="de-DE" sz="9600" b="1" kern="0" dirty="0">
                <a:solidFill>
                  <a:srgbClr val="FFFFFF"/>
                </a:solidFill>
              </a:rPr>
              <a:t>AO POWER BI</a:t>
            </a:r>
          </a:p>
        </p:txBody>
      </p:sp>
    </p:spTree>
    <p:custDataLst>
      <p:tags r:id="rId1"/>
    </p:custDataLst>
    <p:extLst>
      <p:ext uri="{BB962C8B-B14F-4D97-AF65-F5344CB8AC3E}">
        <p14:creationId xmlns:p14="http://schemas.microsoft.com/office/powerpoint/2010/main" val="2706300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Obtenção de Dados e Conexões</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4" name="Retângulo 3">
            <a:extLst>
              <a:ext uri="{FF2B5EF4-FFF2-40B4-BE49-F238E27FC236}">
                <a16:creationId xmlns:a16="http://schemas.microsoft.com/office/drawing/2014/main" id="{1AF4BBBA-D318-F5CB-3042-A7C82B2C753B}"/>
              </a:ext>
            </a:extLst>
          </p:cNvPr>
          <p:cNvSpPr/>
          <p:nvPr/>
        </p:nvSpPr>
        <p:spPr>
          <a:xfrm>
            <a:off x="2136297" y="4588184"/>
            <a:ext cx="833480" cy="671639"/>
          </a:xfrm>
          <a:prstGeom prst="rect">
            <a:avLst/>
          </a:prstGeom>
          <a:solidFill>
            <a:schemeClr val="bg1"/>
          </a:solidFill>
          <a:ln w="9525" cap="flat" cmpd="sng" algn="ctr">
            <a:solidFill>
              <a:srgbClr val="FFFFFF"/>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mn-lt"/>
              <a:ea typeface="+mn-ea"/>
              <a:cs typeface="+mn-cs"/>
            </a:endParaRPr>
          </a:p>
        </p:txBody>
      </p:sp>
      <p:pic>
        <p:nvPicPr>
          <p:cNvPr id="6" name="Imagem 5">
            <a:extLst>
              <a:ext uri="{FF2B5EF4-FFF2-40B4-BE49-F238E27FC236}">
                <a16:creationId xmlns:a16="http://schemas.microsoft.com/office/drawing/2014/main" id="{78569605-F83F-4B9D-90B7-969034D92261}"/>
              </a:ext>
            </a:extLst>
          </p:cNvPr>
          <p:cNvPicPr>
            <a:picLocks noChangeAspect="1"/>
          </p:cNvPicPr>
          <p:nvPr/>
        </p:nvPicPr>
        <p:blipFill>
          <a:blip r:embed="rId8"/>
          <a:stretch>
            <a:fillRect/>
          </a:stretch>
        </p:blipFill>
        <p:spPr>
          <a:xfrm>
            <a:off x="327788" y="910790"/>
            <a:ext cx="5097401" cy="4337760"/>
          </a:xfrm>
          <a:prstGeom prst="rect">
            <a:avLst/>
          </a:prstGeom>
        </p:spPr>
      </p:pic>
      <p:sp>
        <p:nvSpPr>
          <p:cNvPr id="13" name="CaixaDeTexto 12">
            <a:extLst>
              <a:ext uri="{FF2B5EF4-FFF2-40B4-BE49-F238E27FC236}">
                <a16:creationId xmlns:a16="http://schemas.microsoft.com/office/drawing/2014/main" id="{671339C7-28C2-C037-8BFC-BD45C18AA3E6}"/>
              </a:ext>
            </a:extLst>
          </p:cNvPr>
          <p:cNvSpPr txBox="1"/>
          <p:nvPr/>
        </p:nvSpPr>
        <p:spPr>
          <a:xfrm>
            <a:off x="5544437" y="1260759"/>
            <a:ext cx="5494492" cy="3139321"/>
          </a:xfrm>
          <a:prstGeom prst="rect">
            <a:avLst/>
          </a:prstGeom>
          <a:noFill/>
        </p:spPr>
        <p:txBody>
          <a:bodyPr wrap="square">
            <a:spAutoFit/>
          </a:bodyPr>
          <a:lstStyle/>
          <a:p>
            <a:r>
              <a:rPr lang="pt-BR" sz="1600" dirty="0">
                <a:solidFill>
                  <a:srgbClr val="000000"/>
                </a:solidFill>
              </a:rPr>
              <a:t>Conjunto de dados: </a:t>
            </a:r>
          </a:p>
          <a:p>
            <a:r>
              <a:rPr lang="pt-BR" sz="1600" dirty="0">
                <a:solidFill>
                  <a:srgbClr val="000000"/>
                </a:solidFill>
              </a:rPr>
              <a:t>Dados que alimentam um relatório de Power BI e contém configuração das fontes, tabelas, os dados, relação entre tabelas e </a:t>
            </a:r>
            <a:r>
              <a:rPr lang="pt-BR" sz="1600" dirty="0" err="1">
                <a:solidFill>
                  <a:srgbClr val="000000"/>
                </a:solidFill>
              </a:rPr>
              <a:t>calculos</a:t>
            </a:r>
            <a:r>
              <a:rPr lang="pt-BR" sz="1600" dirty="0">
                <a:solidFill>
                  <a:srgbClr val="000000"/>
                </a:solidFill>
              </a:rPr>
              <a:t> de DAX (Data </a:t>
            </a:r>
            <a:r>
              <a:rPr lang="pt-BR" sz="1600" dirty="0" err="1">
                <a:solidFill>
                  <a:srgbClr val="000000"/>
                </a:solidFill>
              </a:rPr>
              <a:t>Analysis</a:t>
            </a:r>
            <a:r>
              <a:rPr lang="pt-BR" sz="1600" dirty="0">
                <a:solidFill>
                  <a:srgbClr val="000000"/>
                </a:solidFill>
              </a:rPr>
              <a:t> </a:t>
            </a:r>
            <a:r>
              <a:rPr lang="pt-BR" sz="1600" dirty="0" err="1">
                <a:solidFill>
                  <a:srgbClr val="000000"/>
                </a:solidFill>
              </a:rPr>
              <a:t>Expressions</a:t>
            </a:r>
            <a:r>
              <a:rPr lang="pt-BR" sz="1600" dirty="0">
                <a:solidFill>
                  <a:srgbClr val="000000"/>
                </a:solidFill>
              </a:rPr>
              <a:t>)</a:t>
            </a:r>
          </a:p>
          <a:p>
            <a:endParaRPr lang="pt-BR" sz="1600" dirty="0">
              <a:solidFill>
                <a:srgbClr val="000000"/>
              </a:solidFill>
            </a:endParaRPr>
          </a:p>
          <a:p>
            <a:r>
              <a:rPr lang="pt-BR" sz="1600" dirty="0">
                <a:solidFill>
                  <a:srgbClr val="000000"/>
                </a:solidFill>
              </a:rPr>
              <a:t> “É um sinônimo das extrações de dados do Tableau que são publicadas no Tableau Server/ Tableau Online”</a:t>
            </a:r>
          </a:p>
          <a:p>
            <a:endParaRPr lang="pt-BR" sz="1600" dirty="0">
              <a:solidFill>
                <a:srgbClr val="000000"/>
              </a:solidFill>
            </a:endParaRPr>
          </a:p>
          <a:p>
            <a:r>
              <a:rPr lang="pt-BR" sz="1600" dirty="0">
                <a:solidFill>
                  <a:srgbClr val="000000"/>
                </a:solidFill>
              </a:rPr>
              <a:t> Modos de conjunto de dados: </a:t>
            </a:r>
          </a:p>
          <a:p>
            <a:r>
              <a:rPr lang="pt-BR" sz="1600" dirty="0">
                <a:solidFill>
                  <a:srgbClr val="000000"/>
                </a:solidFill>
              </a:rPr>
              <a:t>-Modo importação (extração) </a:t>
            </a:r>
          </a:p>
          <a:p>
            <a:r>
              <a:rPr lang="pt-BR" sz="1600" dirty="0">
                <a:solidFill>
                  <a:srgbClr val="000000"/>
                </a:solidFill>
              </a:rPr>
              <a:t>-Modo </a:t>
            </a:r>
            <a:r>
              <a:rPr lang="pt-BR" sz="1600" dirty="0" err="1">
                <a:solidFill>
                  <a:srgbClr val="000000"/>
                </a:solidFill>
              </a:rPr>
              <a:t>DirectQuery</a:t>
            </a:r>
            <a:r>
              <a:rPr lang="pt-BR" sz="1600" dirty="0">
                <a:solidFill>
                  <a:srgbClr val="000000"/>
                </a:solidFill>
              </a:rPr>
              <a:t> (conexão dinâmica)</a:t>
            </a:r>
          </a:p>
          <a:p>
            <a:r>
              <a:rPr lang="pt-BR" sz="1600" dirty="0">
                <a:solidFill>
                  <a:srgbClr val="000000"/>
                </a:solidFill>
              </a:rPr>
              <a:t> -Modo Composto</a:t>
            </a: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21</a:t>
            </a:fld>
            <a:endParaRPr lang="en-US" noProof="1"/>
          </a:p>
        </p:txBody>
      </p:sp>
    </p:spTree>
    <p:custDataLst>
      <p:tags r:id="rId1"/>
    </p:custDataLst>
    <p:extLst>
      <p:ext uri="{BB962C8B-B14F-4D97-AF65-F5344CB8AC3E}">
        <p14:creationId xmlns:p14="http://schemas.microsoft.com/office/powerpoint/2010/main" val="2166552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Transformação de dados</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8" name="CaixaDeTexto 7">
            <a:extLst>
              <a:ext uri="{FF2B5EF4-FFF2-40B4-BE49-F238E27FC236}">
                <a16:creationId xmlns:a16="http://schemas.microsoft.com/office/drawing/2014/main" id="{444454AA-8E23-CBBF-217F-1A31AB327210}"/>
              </a:ext>
            </a:extLst>
          </p:cNvPr>
          <p:cNvSpPr txBox="1"/>
          <p:nvPr/>
        </p:nvSpPr>
        <p:spPr>
          <a:xfrm>
            <a:off x="205232" y="1049369"/>
            <a:ext cx="5486400" cy="400110"/>
          </a:xfrm>
          <a:prstGeom prst="rect">
            <a:avLst/>
          </a:prstGeom>
          <a:noFill/>
        </p:spPr>
        <p:txBody>
          <a:bodyPr wrap="square">
            <a:spAutoFit/>
          </a:bodyPr>
          <a:lstStyle/>
          <a:p>
            <a:r>
              <a:rPr lang="pt-BR" sz="2000" dirty="0">
                <a:solidFill>
                  <a:srgbClr val="000000"/>
                </a:solidFill>
              </a:rPr>
              <a:t>A etapa de preparação:</a:t>
            </a:r>
          </a:p>
        </p:txBody>
      </p:sp>
      <p:pic>
        <p:nvPicPr>
          <p:cNvPr id="4" name="Imagem 3">
            <a:extLst>
              <a:ext uri="{FF2B5EF4-FFF2-40B4-BE49-F238E27FC236}">
                <a16:creationId xmlns:a16="http://schemas.microsoft.com/office/drawing/2014/main" id="{27CBEBA1-7883-1D07-8048-42799E2800E0}"/>
              </a:ext>
            </a:extLst>
          </p:cNvPr>
          <p:cNvPicPr>
            <a:picLocks noChangeAspect="1"/>
          </p:cNvPicPr>
          <p:nvPr/>
        </p:nvPicPr>
        <p:blipFill>
          <a:blip r:embed="rId8"/>
          <a:stretch>
            <a:fillRect/>
          </a:stretch>
        </p:blipFill>
        <p:spPr>
          <a:xfrm>
            <a:off x="1179138" y="1766387"/>
            <a:ext cx="8608173" cy="2583075"/>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22</a:t>
            </a:fld>
            <a:endParaRPr lang="en-US" noProof="1"/>
          </a:p>
        </p:txBody>
      </p:sp>
    </p:spTree>
    <p:custDataLst>
      <p:tags r:id="rId1"/>
    </p:custDataLst>
    <p:extLst>
      <p:ext uri="{BB962C8B-B14F-4D97-AF65-F5344CB8AC3E}">
        <p14:creationId xmlns:p14="http://schemas.microsoft.com/office/powerpoint/2010/main" val="1214474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Transformação de dados</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8" name="CaixaDeTexto 7">
            <a:extLst>
              <a:ext uri="{FF2B5EF4-FFF2-40B4-BE49-F238E27FC236}">
                <a16:creationId xmlns:a16="http://schemas.microsoft.com/office/drawing/2014/main" id="{444454AA-8E23-CBBF-217F-1A31AB327210}"/>
              </a:ext>
            </a:extLst>
          </p:cNvPr>
          <p:cNvSpPr txBox="1"/>
          <p:nvPr/>
        </p:nvSpPr>
        <p:spPr>
          <a:xfrm>
            <a:off x="554990" y="3044452"/>
            <a:ext cx="8686114" cy="2246769"/>
          </a:xfrm>
          <a:prstGeom prst="rect">
            <a:avLst/>
          </a:prstGeom>
          <a:noFill/>
        </p:spPr>
        <p:txBody>
          <a:bodyPr wrap="square">
            <a:spAutoFit/>
          </a:bodyPr>
          <a:lstStyle/>
          <a:p>
            <a:r>
              <a:rPr lang="pt-BR" sz="2000" dirty="0">
                <a:solidFill>
                  <a:srgbClr val="000000"/>
                </a:solidFill>
              </a:rPr>
              <a:t>Passos:</a:t>
            </a:r>
          </a:p>
          <a:p>
            <a:endParaRPr lang="pt-BR" sz="2000" dirty="0">
              <a:solidFill>
                <a:srgbClr val="000000"/>
              </a:solidFill>
            </a:endParaRPr>
          </a:p>
          <a:p>
            <a:pPr marL="457200" indent="-457200">
              <a:buAutoNum type="arabicPeriod"/>
            </a:pPr>
            <a:r>
              <a:rPr lang="pt-BR" sz="2000" dirty="0">
                <a:solidFill>
                  <a:srgbClr val="000000"/>
                </a:solidFill>
              </a:rPr>
              <a:t>Mudar o formato da coluna data e padronizar os valores;</a:t>
            </a:r>
          </a:p>
          <a:p>
            <a:pPr marL="457200" indent="-457200">
              <a:buAutoNum type="arabicPeriod"/>
            </a:pPr>
            <a:r>
              <a:rPr lang="pt-BR" sz="2000" dirty="0">
                <a:solidFill>
                  <a:srgbClr val="000000"/>
                </a:solidFill>
              </a:rPr>
              <a:t>Padronizar os </a:t>
            </a:r>
            <a:r>
              <a:rPr lang="pt-BR" sz="2000" dirty="0" err="1">
                <a:solidFill>
                  <a:srgbClr val="000000"/>
                </a:solidFill>
              </a:rPr>
              <a:t>numeros</a:t>
            </a:r>
            <a:r>
              <a:rPr lang="pt-BR" sz="2000" dirty="0">
                <a:solidFill>
                  <a:srgbClr val="000000"/>
                </a:solidFill>
              </a:rPr>
              <a:t> da coluna valor (Remover “k”, “R$ ” e pontuação)</a:t>
            </a:r>
          </a:p>
          <a:p>
            <a:pPr marL="457200" indent="-457200">
              <a:buAutoNum type="arabicPeriod"/>
            </a:pPr>
            <a:r>
              <a:rPr lang="pt-BR" sz="2000" dirty="0">
                <a:solidFill>
                  <a:srgbClr val="000000"/>
                </a:solidFill>
              </a:rPr>
              <a:t>Remover a coluna “Mês”</a:t>
            </a:r>
          </a:p>
          <a:p>
            <a:pPr marL="457200" indent="-457200">
              <a:buAutoNum type="arabicPeriod"/>
            </a:pPr>
            <a:r>
              <a:rPr lang="pt-BR" sz="2000" dirty="0">
                <a:solidFill>
                  <a:srgbClr val="000000"/>
                </a:solidFill>
              </a:rPr>
              <a:t>Remover linha do item 3 que possui os dados em branco</a:t>
            </a:r>
          </a:p>
        </p:txBody>
      </p:sp>
      <p:pic>
        <p:nvPicPr>
          <p:cNvPr id="3" name="Imagem 2">
            <a:extLst>
              <a:ext uri="{FF2B5EF4-FFF2-40B4-BE49-F238E27FC236}">
                <a16:creationId xmlns:a16="http://schemas.microsoft.com/office/drawing/2014/main" id="{86094EC8-FD75-21F5-DB90-60056675989D}"/>
              </a:ext>
            </a:extLst>
          </p:cNvPr>
          <p:cNvPicPr>
            <a:picLocks noChangeAspect="1"/>
          </p:cNvPicPr>
          <p:nvPr/>
        </p:nvPicPr>
        <p:blipFill>
          <a:blip r:embed="rId8"/>
          <a:stretch>
            <a:fillRect/>
          </a:stretch>
        </p:blipFill>
        <p:spPr>
          <a:xfrm>
            <a:off x="-213" y="923651"/>
            <a:ext cx="10969625" cy="2002455"/>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23</a:t>
            </a:fld>
            <a:endParaRPr lang="en-US" noProof="1"/>
          </a:p>
        </p:txBody>
      </p:sp>
    </p:spTree>
    <p:custDataLst>
      <p:tags r:id="rId1"/>
    </p:custDataLst>
    <p:extLst>
      <p:ext uri="{BB962C8B-B14F-4D97-AF65-F5344CB8AC3E}">
        <p14:creationId xmlns:p14="http://schemas.microsoft.com/office/powerpoint/2010/main" val="3864795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Transformação de dados</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pic>
        <p:nvPicPr>
          <p:cNvPr id="4" name="Imagem 3">
            <a:extLst>
              <a:ext uri="{FF2B5EF4-FFF2-40B4-BE49-F238E27FC236}">
                <a16:creationId xmlns:a16="http://schemas.microsoft.com/office/drawing/2014/main" id="{2E3CB95F-E7F7-8461-F32C-B6EA167B5A9E}"/>
              </a:ext>
            </a:extLst>
          </p:cNvPr>
          <p:cNvPicPr>
            <a:picLocks noChangeAspect="1"/>
          </p:cNvPicPr>
          <p:nvPr/>
        </p:nvPicPr>
        <p:blipFill>
          <a:blip r:embed="rId8"/>
          <a:stretch>
            <a:fillRect/>
          </a:stretch>
        </p:blipFill>
        <p:spPr>
          <a:xfrm>
            <a:off x="205232" y="1116700"/>
            <a:ext cx="6556452" cy="3600037"/>
          </a:xfrm>
          <a:prstGeom prst="rect">
            <a:avLst/>
          </a:prstGeom>
        </p:spPr>
      </p:pic>
      <p:sp>
        <p:nvSpPr>
          <p:cNvPr id="12" name="CaixaDeTexto 11">
            <a:extLst>
              <a:ext uri="{FF2B5EF4-FFF2-40B4-BE49-F238E27FC236}">
                <a16:creationId xmlns:a16="http://schemas.microsoft.com/office/drawing/2014/main" id="{4BC5AFA4-7137-2B7D-1436-D1993DF91E80}"/>
              </a:ext>
            </a:extLst>
          </p:cNvPr>
          <p:cNvSpPr txBox="1"/>
          <p:nvPr/>
        </p:nvSpPr>
        <p:spPr>
          <a:xfrm>
            <a:off x="7097397" y="1675051"/>
            <a:ext cx="3705470" cy="2031325"/>
          </a:xfrm>
          <a:prstGeom prst="rect">
            <a:avLst/>
          </a:prstGeom>
          <a:noFill/>
        </p:spPr>
        <p:txBody>
          <a:bodyPr wrap="square">
            <a:spAutoFit/>
          </a:bodyPr>
          <a:lstStyle/>
          <a:p>
            <a:r>
              <a:rPr lang="pt-BR" dirty="0">
                <a:solidFill>
                  <a:srgbClr val="000000"/>
                </a:solidFill>
              </a:rPr>
              <a:t>Similar ao Tableau </a:t>
            </a:r>
            <a:r>
              <a:rPr lang="pt-BR" dirty="0" err="1">
                <a:solidFill>
                  <a:srgbClr val="000000"/>
                </a:solidFill>
              </a:rPr>
              <a:t>Prep</a:t>
            </a:r>
            <a:r>
              <a:rPr lang="pt-BR" dirty="0">
                <a:solidFill>
                  <a:srgbClr val="000000"/>
                </a:solidFill>
              </a:rPr>
              <a:t>/</a:t>
            </a:r>
            <a:r>
              <a:rPr lang="pt-BR" dirty="0" err="1">
                <a:solidFill>
                  <a:srgbClr val="000000"/>
                </a:solidFill>
              </a:rPr>
              <a:t>Alteryx</a:t>
            </a:r>
            <a:r>
              <a:rPr lang="pt-BR" dirty="0">
                <a:solidFill>
                  <a:srgbClr val="000000"/>
                </a:solidFill>
              </a:rPr>
              <a:t>, o Editor do Power query permite criar fluxos de dados organizados em etapas. Isto permite que outras pessoas editem qualquer etapa do fluxo e usem somente as partes desejadas dele.</a:t>
            </a: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24</a:t>
            </a:fld>
            <a:endParaRPr lang="en-US" noProof="1"/>
          </a:p>
        </p:txBody>
      </p:sp>
    </p:spTree>
    <p:custDataLst>
      <p:tags r:id="rId1"/>
    </p:custDataLst>
    <p:extLst>
      <p:ext uri="{BB962C8B-B14F-4D97-AF65-F5344CB8AC3E}">
        <p14:creationId xmlns:p14="http://schemas.microsoft.com/office/powerpoint/2010/main" val="70542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Transformação de dados – Power Query</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pic>
        <p:nvPicPr>
          <p:cNvPr id="3" name="Imagem 2">
            <a:extLst>
              <a:ext uri="{FF2B5EF4-FFF2-40B4-BE49-F238E27FC236}">
                <a16:creationId xmlns:a16="http://schemas.microsoft.com/office/drawing/2014/main" id="{9C40255D-5D9C-6389-244A-94358B64DB13}"/>
              </a:ext>
            </a:extLst>
          </p:cNvPr>
          <p:cNvPicPr>
            <a:picLocks noChangeAspect="1"/>
          </p:cNvPicPr>
          <p:nvPr/>
        </p:nvPicPr>
        <p:blipFill>
          <a:blip r:embed="rId8"/>
          <a:stretch>
            <a:fillRect/>
          </a:stretch>
        </p:blipFill>
        <p:spPr>
          <a:xfrm>
            <a:off x="141238" y="1414735"/>
            <a:ext cx="10687147" cy="3192036"/>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25</a:t>
            </a:fld>
            <a:endParaRPr lang="en-US" noProof="1"/>
          </a:p>
        </p:txBody>
      </p:sp>
    </p:spTree>
    <p:custDataLst>
      <p:tags r:id="rId1"/>
    </p:custDataLst>
    <p:extLst>
      <p:ext uri="{BB962C8B-B14F-4D97-AF65-F5344CB8AC3E}">
        <p14:creationId xmlns:p14="http://schemas.microsoft.com/office/powerpoint/2010/main" val="1852844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Transformação de dados – Power Query</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5" name="Retângulo 4">
            <a:extLst>
              <a:ext uri="{FF2B5EF4-FFF2-40B4-BE49-F238E27FC236}">
                <a16:creationId xmlns:a16="http://schemas.microsoft.com/office/drawing/2014/main" id="{A205AB71-E4EB-8F3C-C1C7-D3C47FEC5C08}"/>
              </a:ext>
            </a:extLst>
          </p:cNvPr>
          <p:cNvSpPr/>
          <p:nvPr/>
        </p:nvSpPr>
        <p:spPr>
          <a:xfrm>
            <a:off x="8707243" y="4669104"/>
            <a:ext cx="355837" cy="566443"/>
          </a:xfrm>
          <a:prstGeom prst="rect">
            <a:avLst/>
          </a:prstGeom>
          <a:solidFill>
            <a:schemeClr val="bg1"/>
          </a:solidFill>
          <a:ln w="9525" cap="flat" cmpd="sng" algn="ctr">
            <a:solidFill>
              <a:srgbClr val="FFFFFF"/>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mn-lt"/>
              <a:ea typeface="+mn-ea"/>
              <a:cs typeface="+mn-cs"/>
            </a:endParaRPr>
          </a:p>
        </p:txBody>
      </p:sp>
      <p:pic>
        <p:nvPicPr>
          <p:cNvPr id="7" name="Imagem 6">
            <a:extLst>
              <a:ext uri="{FF2B5EF4-FFF2-40B4-BE49-F238E27FC236}">
                <a16:creationId xmlns:a16="http://schemas.microsoft.com/office/drawing/2014/main" id="{89DC86F1-DF61-8F19-9E09-B86E108DA8A7}"/>
              </a:ext>
            </a:extLst>
          </p:cNvPr>
          <p:cNvPicPr>
            <a:picLocks noChangeAspect="1"/>
          </p:cNvPicPr>
          <p:nvPr/>
        </p:nvPicPr>
        <p:blipFill>
          <a:blip r:embed="rId8"/>
          <a:stretch>
            <a:fillRect/>
          </a:stretch>
        </p:blipFill>
        <p:spPr>
          <a:xfrm>
            <a:off x="2326561" y="1268798"/>
            <a:ext cx="6838540" cy="3526830"/>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26</a:t>
            </a:fld>
            <a:endParaRPr lang="en-US" noProof="1"/>
          </a:p>
        </p:txBody>
      </p:sp>
    </p:spTree>
    <p:custDataLst>
      <p:tags r:id="rId1"/>
    </p:custDataLst>
    <p:extLst>
      <p:ext uri="{BB962C8B-B14F-4D97-AF65-F5344CB8AC3E}">
        <p14:creationId xmlns:p14="http://schemas.microsoft.com/office/powerpoint/2010/main" val="3375400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Transformação de dados</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8" name="CaixaDeTexto 7">
            <a:extLst>
              <a:ext uri="{FF2B5EF4-FFF2-40B4-BE49-F238E27FC236}">
                <a16:creationId xmlns:a16="http://schemas.microsoft.com/office/drawing/2014/main" id="{444454AA-8E23-CBBF-217F-1A31AB327210}"/>
              </a:ext>
            </a:extLst>
          </p:cNvPr>
          <p:cNvSpPr txBox="1"/>
          <p:nvPr/>
        </p:nvSpPr>
        <p:spPr>
          <a:xfrm>
            <a:off x="554990" y="3044452"/>
            <a:ext cx="8686114" cy="2246769"/>
          </a:xfrm>
          <a:prstGeom prst="rect">
            <a:avLst/>
          </a:prstGeom>
          <a:noFill/>
        </p:spPr>
        <p:txBody>
          <a:bodyPr wrap="square">
            <a:spAutoFit/>
          </a:bodyPr>
          <a:lstStyle/>
          <a:p>
            <a:r>
              <a:rPr lang="pt-BR" sz="2000" dirty="0">
                <a:solidFill>
                  <a:srgbClr val="000000"/>
                </a:solidFill>
              </a:rPr>
              <a:t>Passos:</a:t>
            </a:r>
          </a:p>
          <a:p>
            <a:endParaRPr lang="pt-BR" sz="2000" dirty="0">
              <a:solidFill>
                <a:srgbClr val="000000"/>
              </a:solidFill>
            </a:endParaRPr>
          </a:p>
          <a:p>
            <a:pPr marL="457200" indent="-457200">
              <a:buAutoNum type="arabicPeriod"/>
            </a:pPr>
            <a:r>
              <a:rPr lang="pt-BR" sz="2000" dirty="0">
                <a:solidFill>
                  <a:srgbClr val="000000"/>
                </a:solidFill>
              </a:rPr>
              <a:t>Mudar o formato da coluna data e padronizar os valores;</a:t>
            </a:r>
          </a:p>
          <a:p>
            <a:pPr marL="457200" indent="-457200">
              <a:buAutoNum type="arabicPeriod"/>
            </a:pPr>
            <a:r>
              <a:rPr lang="pt-BR" sz="2000" dirty="0">
                <a:solidFill>
                  <a:srgbClr val="000000"/>
                </a:solidFill>
              </a:rPr>
              <a:t>Padronizar os </a:t>
            </a:r>
            <a:r>
              <a:rPr lang="pt-BR" sz="2000" dirty="0" err="1">
                <a:solidFill>
                  <a:srgbClr val="000000"/>
                </a:solidFill>
              </a:rPr>
              <a:t>numeros</a:t>
            </a:r>
            <a:r>
              <a:rPr lang="pt-BR" sz="2000" dirty="0">
                <a:solidFill>
                  <a:srgbClr val="000000"/>
                </a:solidFill>
              </a:rPr>
              <a:t> da coluna valor (Remover “k”, “R$ ” e pontuação)</a:t>
            </a:r>
          </a:p>
          <a:p>
            <a:pPr marL="457200" indent="-457200">
              <a:buAutoNum type="arabicPeriod"/>
            </a:pPr>
            <a:r>
              <a:rPr lang="pt-BR" sz="2000" dirty="0">
                <a:solidFill>
                  <a:srgbClr val="000000"/>
                </a:solidFill>
              </a:rPr>
              <a:t>Remover a coluna “Mês”</a:t>
            </a:r>
          </a:p>
          <a:p>
            <a:pPr marL="457200" indent="-457200">
              <a:buAutoNum type="arabicPeriod"/>
            </a:pPr>
            <a:r>
              <a:rPr lang="pt-BR" sz="2000" dirty="0">
                <a:solidFill>
                  <a:srgbClr val="000000"/>
                </a:solidFill>
              </a:rPr>
              <a:t>Remover linha do item 3 que possui os dados em branco</a:t>
            </a:r>
          </a:p>
        </p:txBody>
      </p:sp>
      <p:pic>
        <p:nvPicPr>
          <p:cNvPr id="3" name="Imagem 2">
            <a:extLst>
              <a:ext uri="{FF2B5EF4-FFF2-40B4-BE49-F238E27FC236}">
                <a16:creationId xmlns:a16="http://schemas.microsoft.com/office/drawing/2014/main" id="{86094EC8-FD75-21F5-DB90-60056675989D}"/>
              </a:ext>
            </a:extLst>
          </p:cNvPr>
          <p:cNvPicPr>
            <a:picLocks noChangeAspect="1"/>
          </p:cNvPicPr>
          <p:nvPr/>
        </p:nvPicPr>
        <p:blipFill>
          <a:blip r:embed="rId8"/>
          <a:stretch>
            <a:fillRect/>
          </a:stretch>
        </p:blipFill>
        <p:spPr>
          <a:xfrm>
            <a:off x="-213" y="923651"/>
            <a:ext cx="10969625" cy="2002455"/>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27</a:t>
            </a:fld>
            <a:endParaRPr lang="en-US" noProof="1"/>
          </a:p>
        </p:txBody>
      </p:sp>
    </p:spTree>
    <p:custDataLst>
      <p:tags r:id="rId1"/>
    </p:custDataLst>
    <p:extLst>
      <p:ext uri="{BB962C8B-B14F-4D97-AF65-F5344CB8AC3E}">
        <p14:creationId xmlns:p14="http://schemas.microsoft.com/office/powerpoint/2010/main" val="3235009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a:t>Transformação de dados</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0" name="CaixaDeTexto 9">
            <a:extLst>
              <a:ext uri="{FF2B5EF4-FFF2-40B4-BE49-F238E27FC236}">
                <a16:creationId xmlns:a16="http://schemas.microsoft.com/office/drawing/2014/main" id="{FC7DA80D-6CFB-8B6A-85E0-ACB498842E1B}"/>
              </a:ext>
            </a:extLst>
          </p:cNvPr>
          <p:cNvSpPr txBox="1"/>
          <p:nvPr/>
        </p:nvSpPr>
        <p:spPr>
          <a:xfrm>
            <a:off x="410845" y="1295548"/>
            <a:ext cx="5486400" cy="2862322"/>
          </a:xfrm>
          <a:prstGeom prst="rect">
            <a:avLst/>
          </a:prstGeom>
          <a:noFill/>
        </p:spPr>
        <p:txBody>
          <a:bodyPr wrap="square">
            <a:spAutoFit/>
          </a:bodyPr>
          <a:lstStyle/>
          <a:p>
            <a:r>
              <a:rPr lang="pt-BR" dirty="0">
                <a:solidFill>
                  <a:srgbClr val="000000"/>
                </a:solidFill>
              </a:rPr>
              <a:t>Demonstração: Preparação de dados</a:t>
            </a:r>
          </a:p>
          <a:p>
            <a:endParaRPr lang="pt-BR" dirty="0">
              <a:solidFill>
                <a:srgbClr val="000000"/>
              </a:solidFill>
            </a:endParaRPr>
          </a:p>
          <a:p>
            <a:r>
              <a:rPr lang="pt-BR" dirty="0">
                <a:solidFill>
                  <a:srgbClr val="000000"/>
                </a:solidFill>
              </a:rPr>
              <a:t>• Mapear a fonte “02 – BR-LATAM- COGS.xlsx”</a:t>
            </a:r>
          </a:p>
          <a:p>
            <a:r>
              <a:rPr lang="pt-BR" dirty="0">
                <a:solidFill>
                  <a:srgbClr val="000000"/>
                </a:solidFill>
              </a:rPr>
              <a:t>• Alterar dados para “valores por data” (Normalização) </a:t>
            </a:r>
          </a:p>
          <a:p>
            <a:r>
              <a:rPr lang="pt-BR" dirty="0">
                <a:solidFill>
                  <a:srgbClr val="000000"/>
                </a:solidFill>
              </a:rPr>
              <a:t>• Corrigir tipo de dados</a:t>
            </a:r>
          </a:p>
          <a:p>
            <a:r>
              <a:rPr lang="pt-BR" dirty="0">
                <a:solidFill>
                  <a:srgbClr val="000000"/>
                </a:solidFill>
              </a:rPr>
              <a:t>• Adicionar coluna personalizada</a:t>
            </a:r>
          </a:p>
          <a:p>
            <a:r>
              <a:rPr lang="pt-BR" dirty="0">
                <a:solidFill>
                  <a:srgbClr val="000000"/>
                </a:solidFill>
              </a:rPr>
              <a:t>• Adicionar dados a um visual de colunas empilhadas </a:t>
            </a:r>
          </a:p>
          <a:p>
            <a:r>
              <a:rPr lang="pt-BR" dirty="0">
                <a:solidFill>
                  <a:srgbClr val="000000"/>
                </a:solidFill>
              </a:rPr>
              <a:t>• Adicionar dados a um visual de colunas Matriz</a:t>
            </a: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28</a:t>
            </a:fld>
            <a:endParaRPr lang="en-US" noProof="1"/>
          </a:p>
        </p:txBody>
      </p:sp>
    </p:spTree>
    <p:custDataLst>
      <p:tags r:id="rId1"/>
    </p:custDataLst>
    <p:extLst>
      <p:ext uri="{BB962C8B-B14F-4D97-AF65-F5344CB8AC3E}">
        <p14:creationId xmlns:p14="http://schemas.microsoft.com/office/powerpoint/2010/main" val="1352966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Exercícios</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0" name="CaixaDeTexto 9">
            <a:extLst>
              <a:ext uri="{FF2B5EF4-FFF2-40B4-BE49-F238E27FC236}">
                <a16:creationId xmlns:a16="http://schemas.microsoft.com/office/drawing/2014/main" id="{FC7DA80D-6CFB-8B6A-85E0-ACB498842E1B}"/>
              </a:ext>
            </a:extLst>
          </p:cNvPr>
          <p:cNvSpPr txBox="1"/>
          <p:nvPr/>
        </p:nvSpPr>
        <p:spPr>
          <a:xfrm>
            <a:off x="205232" y="1036603"/>
            <a:ext cx="8296398" cy="923330"/>
          </a:xfrm>
          <a:prstGeom prst="rect">
            <a:avLst/>
          </a:prstGeom>
          <a:noFill/>
        </p:spPr>
        <p:txBody>
          <a:bodyPr wrap="square">
            <a:spAutoFit/>
          </a:bodyPr>
          <a:lstStyle/>
          <a:p>
            <a:r>
              <a:rPr lang="pt-BR" dirty="0">
                <a:solidFill>
                  <a:srgbClr val="000000"/>
                </a:solidFill>
              </a:rPr>
              <a:t>• Para maior produtividade e aplicabilidade nos exercícios ao longo do treinamento, entraremos no contexto de uma loja, onde você é o gerente e acaba de chegar a empresa um novo diretor financeiro.</a:t>
            </a: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29</a:t>
            </a:fld>
            <a:endParaRPr lang="en-US" noProof="1"/>
          </a:p>
        </p:txBody>
      </p:sp>
    </p:spTree>
    <p:custDataLst>
      <p:tags r:id="rId1"/>
    </p:custDataLst>
    <p:extLst>
      <p:ext uri="{BB962C8B-B14F-4D97-AF65-F5344CB8AC3E}">
        <p14:creationId xmlns:p14="http://schemas.microsoft.com/office/powerpoint/2010/main" val="2804236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3"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108249" y="5652110"/>
            <a:ext cx="397090" cy="17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9222" name="Rectangle 5"/>
          <p:cNvSpPr>
            <a:spLocks noChangeArrowheads="1"/>
          </p:cNvSpPr>
          <p:nvPr>
            <p:custDataLst>
              <p:tags r:id="rId3"/>
            </p:custDataLst>
          </p:nvPr>
        </p:nvSpPr>
        <p:spPr bwMode="auto">
          <a:xfrm>
            <a:off x="7793078" y="189975"/>
            <a:ext cx="1909748" cy="15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810">
              <a:solidFill>
                <a:srgbClr val="FFFFFF"/>
              </a:solidFill>
            </a:endParaRPr>
          </a:p>
        </p:txBody>
      </p:sp>
      <p:sp>
        <p:nvSpPr>
          <p:cNvPr id="9224" name="Rectangle 7"/>
          <p:cNvSpPr>
            <a:spLocks noChangeArrowheads="1"/>
          </p:cNvSpPr>
          <p:nvPr>
            <p:custDataLst>
              <p:tags r:id="rId4"/>
            </p:custDataLst>
          </p:nvPr>
        </p:nvSpPr>
        <p:spPr bwMode="auto">
          <a:xfrm>
            <a:off x="9914227" y="6017776"/>
            <a:ext cx="27139" cy="1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spAutoFit/>
          </a:bodyP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720"/>
          </a:p>
        </p:txBody>
      </p:sp>
      <p:pic>
        <p:nvPicPr>
          <p:cNvPr id="10" name="Imagem 9">
            <a:extLst>
              <a:ext uri="{FF2B5EF4-FFF2-40B4-BE49-F238E27FC236}">
                <a16:creationId xmlns:a16="http://schemas.microsoft.com/office/drawing/2014/main" id="{69A7B5B1-C834-4A3E-1100-849AFB4BCCA1}"/>
              </a:ext>
            </a:extLst>
          </p:cNvPr>
          <p:cNvPicPr>
            <a:picLocks noChangeAspect="1"/>
          </p:cNvPicPr>
          <p:nvPr/>
        </p:nvPicPr>
        <p:blipFill>
          <a:blip r:embed="rId8"/>
          <a:stretch>
            <a:fillRect/>
          </a:stretch>
        </p:blipFill>
        <p:spPr>
          <a:xfrm>
            <a:off x="0" y="9412"/>
            <a:ext cx="10969625" cy="6151789"/>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3</a:t>
            </a:fld>
            <a:endParaRPr lang="en-US" noProof="1"/>
          </a:p>
        </p:txBody>
      </p:sp>
    </p:spTree>
    <p:custDataLst>
      <p:tags r:id="rId1"/>
    </p:custDataLst>
    <p:extLst>
      <p:ext uri="{BB962C8B-B14F-4D97-AF65-F5344CB8AC3E}">
        <p14:creationId xmlns:p14="http://schemas.microsoft.com/office/powerpoint/2010/main" val="4072793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Exercício 1 – Conectando a Fonte de Dados</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0" name="CaixaDeTexto 9">
            <a:extLst>
              <a:ext uri="{FF2B5EF4-FFF2-40B4-BE49-F238E27FC236}">
                <a16:creationId xmlns:a16="http://schemas.microsoft.com/office/drawing/2014/main" id="{FC7DA80D-6CFB-8B6A-85E0-ACB498842E1B}"/>
              </a:ext>
            </a:extLst>
          </p:cNvPr>
          <p:cNvSpPr txBox="1"/>
          <p:nvPr/>
        </p:nvSpPr>
        <p:spPr>
          <a:xfrm>
            <a:off x="205232" y="1036603"/>
            <a:ext cx="8296398" cy="2031325"/>
          </a:xfrm>
          <a:prstGeom prst="rect">
            <a:avLst/>
          </a:prstGeom>
          <a:noFill/>
        </p:spPr>
        <p:txBody>
          <a:bodyPr wrap="square">
            <a:spAutoFit/>
          </a:bodyPr>
          <a:lstStyle/>
          <a:p>
            <a:pPr marL="285750" indent="-285750">
              <a:buSzPts val="1800"/>
              <a:buFont typeface="Wingdings" panose="05000000000000000000" pitchFamily="2" charset="2"/>
              <a:buChar char="§"/>
            </a:pPr>
            <a:r>
              <a:rPr lang="pt-BR" dirty="0">
                <a:solidFill>
                  <a:srgbClr val="000000"/>
                </a:solidFill>
              </a:rPr>
              <a:t>Criar um novo arquivo no </a:t>
            </a:r>
            <a:r>
              <a:rPr lang="pt-BR" dirty="0" err="1">
                <a:solidFill>
                  <a:srgbClr val="000000"/>
                </a:solidFill>
              </a:rPr>
              <a:t>PowerBI</a:t>
            </a:r>
            <a:r>
              <a:rPr lang="pt-BR" dirty="0">
                <a:solidFill>
                  <a:srgbClr val="000000"/>
                </a:solidFill>
              </a:rPr>
              <a:t> utilizando a fonte de dados “Superloja Split.xls” onde: </a:t>
            </a:r>
          </a:p>
          <a:p>
            <a:pPr marL="696887" lvl="1" indent="-285750">
              <a:buSzPts val="1800"/>
              <a:buFont typeface="Wingdings" panose="05000000000000000000" pitchFamily="2" charset="2"/>
              <a:buChar char="§"/>
            </a:pPr>
            <a:r>
              <a:rPr lang="pt-BR" dirty="0">
                <a:solidFill>
                  <a:srgbClr val="000000"/>
                </a:solidFill>
              </a:rPr>
              <a:t>Deverão ser trazidos todos os dados (Exceto a </a:t>
            </a:r>
            <a:r>
              <a:rPr lang="pt-BR" dirty="0" err="1">
                <a:solidFill>
                  <a:srgbClr val="000000"/>
                </a:solidFill>
              </a:rPr>
              <a:t>filter</a:t>
            </a:r>
            <a:r>
              <a:rPr lang="pt-BR" dirty="0">
                <a:solidFill>
                  <a:srgbClr val="000000"/>
                </a:solidFill>
              </a:rPr>
              <a:t> </a:t>
            </a:r>
            <a:r>
              <a:rPr lang="pt-BR" dirty="0" err="1">
                <a:solidFill>
                  <a:srgbClr val="000000"/>
                </a:solidFill>
              </a:rPr>
              <a:t>database</a:t>
            </a:r>
            <a:r>
              <a:rPr lang="pt-BR" dirty="0">
                <a:solidFill>
                  <a:srgbClr val="000000"/>
                </a:solidFill>
              </a:rPr>
              <a:t>); </a:t>
            </a:r>
          </a:p>
          <a:p>
            <a:pPr marL="696887" lvl="1" indent="-285750">
              <a:buSzPts val="1800"/>
              <a:buFont typeface="Wingdings" panose="05000000000000000000" pitchFamily="2" charset="2"/>
              <a:buChar char="§"/>
            </a:pPr>
            <a:r>
              <a:rPr lang="pt-BR" dirty="0">
                <a:solidFill>
                  <a:srgbClr val="000000"/>
                </a:solidFill>
              </a:rPr>
              <a:t>A fonte deverá exibir os campos com os nomes corretos; </a:t>
            </a:r>
          </a:p>
          <a:p>
            <a:pPr marL="696887" lvl="1" indent="-285750">
              <a:buSzPts val="1800"/>
              <a:buFont typeface="Wingdings" panose="05000000000000000000" pitchFamily="2" charset="2"/>
              <a:buChar char="§"/>
            </a:pPr>
            <a:r>
              <a:rPr lang="pt-BR" dirty="0">
                <a:solidFill>
                  <a:srgbClr val="000000"/>
                </a:solidFill>
              </a:rPr>
              <a:t>Criar uma matriz com Estado, Categoria, Data da compra (Ano) e valor da venda </a:t>
            </a:r>
          </a:p>
          <a:p>
            <a:pPr marL="696887" lvl="1" indent="-285750">
              <a:buSzPts val="1800"/>
              <a:buFont typeface="Wingdings" panose="05000000000000000000" pitchFamily="2" charset="2"/>
              <a:buChar char="§"/>
            </a:pPr>
            <a:r>
              <a:rPr lang="pt-BR" dirty="0">
                <a:solidFill>
                  <a:srgbClr val="000000"/>
                </a:solidFill>
              </a:rPr>
              <a:t>Organize a matriz por valor de venda decrescente</a:t>
            </a:r>
          </a:p>
        </p:txBody>
      </p:sp>
      <p:sp>
        <p:nvSpPr>
          <p:cNvPr id="8" name="CaixaDeTexto 7">
            <a:extLst>
              <a:ext uri="{FF2B5EF4-FFF2-40B4-BE49-F238E27FC236}">
                <a16:creationId xmlns:a16="http://schemas.microsoft.com/office/drawing/2014/main" id="{730D1666-F65E-7B7E-D1CC-5BFA0390EEE7}"/>
              </a:ext>
            </a:extLst>
          </p:cNvPr>
          <p:cNvSpPr txBox="1"/>
          <p:nvPr/>
        </p:nvSpPr>
        <p:spPr>
          <a:xfrm>
            <a:off x="410845" y="2953067"/>
            <a:ext cx="8296398" cy="923330"/>
          </a:xfrm>
          <a:prstGeom prst="rect">
            <a:avLst/>
          </a:prstGeom>
          <a:noFill/>
        </p:spPr>
        <p:txBody>
          <a:bodyPr wrap="square">
            <a:spAutoFit/>
          </a:bodyPr>
          <a:lstStyle/>
          <a:p>
            <a:r>
              <a:rPr lang="pt-BR" dirty="0">
                <a:solidFill>
                  <a:srgbClr val="000000"/>
                </a:solidFill>
              </a:rPr>
              <a:t>1.1 Qual o valor total das vendas de Móveis no Estado do São Paulo em 2019? </a:t>
            </a:r>
          </a:p>
          <a:p>
            <a:endParaRPr lang="pt-BR" dirty="0">
              <a:solidFill>
                <a:srgbClr val="000000"/>
              </a:solidFill>
            </a:endParaRPr>
          </a:p>
          <a:p>
            <a:r>
              <a:rPr lang="pt-BR" dirty="0">
                <a:solidFill>
                  <a:srgbClr val="000000"/>
                </a:solidFill>
              </a:rPr>
              <a:t>1.2 Qual o estado que mais vendeu na categoria Tecnologia em todos os anos?</a:t>
            </a: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30</a:t>
            </a:fld>
            <a:endParaRPr lang="en-US" noProof="1"/>
          </a:p>
        </p:txBody>
      </p:sp>
    </p:spTree>
    <p:custDataLst>
      <p:tags r:id="rId1"/>
    </p:custDataLst>
    <p:extLst>
      <p:ext uri="{BB962C8B-B14F-4D97-AF65-F5344CB8AC3E}">
        <p14:creationId xmlns:p14="http://schemas.microsoft.com/office/powerpoint/2010/main" val="3605273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2ECBE6F-4685-FED7-0EFA-543BB72DFA33}"/>
              </a:ext>
            </a:extLst>
          </p:cNvPr>
          <p:cNvSpPr txBox="1"/>
          <p:nvPr/>
        </p:nvSpPr>
        <p:spPr>
          <a:xfrm>
            <a:off x="286122" y="2249788"/>
            <a:ext cx="11163834" cy="1464503"/>
          </a:xfrm>
          <a:prstGeom prst="rect">
            <a:avLst/>
          </a:prstGeom>
          <a:noFill/>
        </p:spPr>
        <p:txBody>
          <a:bodyPr wrap="square">
            <a:spAutoFit/>
          </a:bodyPr>
          <a:lstStyle/>
          <a:p>
            <a:pPr fontAlgn="auto">
              <a:lnSpc>
                <a:spcPts val="2300"/>
              </a:lnSpc>
              <a:spcBef>
                <a:spcPts val="500"/>
              </a:spcBef>
              <a:spcAft>
                <a:spcPts val="0"/>
              </a:spcAft>
            </a:pPr>
            <a:r>
              <a:rPr lang="de-DE" sz="9600" b="1" kern="0" dirty="0">
                <a:solidFill>
                  <a:srgbClr val="FFFFFF"/>
                </a:solidFill>
              </a:rPr>
              <a:t>CÁLCULOS NO</a:t>
            </a:r>
          </a:p>
          <a:p>
            <a:pPr fontAlgn="auto">
              <a:lnSpc>
                <a:spcPts val="2300"/>
              </a:lnSpc>
              <a:spcBef>
                <a:spcPts val="500"/>
              </a:spcBef>
              <a:spcAft>
                <a:spcPts val="0"/>
              </a:spcAft>
            </a:pPr>
            <a:endParaRPr lang="de-DE" sz="9600" b="1" kern="0" dirty="0">
              <a:solidFill>
                <a:srgbClr val="FFFFFF"/>
              </a:solidFill>
            </a:endParaRPr>
          </a:p>
          <a:p>
            <a:pPr fontAlgn="auto">
              <a:lnSpc>
                <a:spcPts val="2300"/>
              </a:lnSpc>
              <a:spcBef>
                <a:spcPts val="500"/>
              </a:spcBef>
              <a:spcAft>
                <a:spcPts val="0"/>
              </a:spcAft>
            </a:pPr>
            <a:endParaRPr lang="de-DE" sz="9600" b="1" kern="0" dirty="0">
              <a:solidFill>
                <a:srgbClr val="FFFFFF"/>
              </a:solidFill>
            </a:endParaRPr>
          </a:p>
          <a:p>
            <a:pPr fontAlgn="auto">
              <a:lnSpc>
                <a:spcPts val="2300"/>
              </a:lnSpc>
              <a:spcBef>
                <a:spcPts val="500"/>
              </a:spcBef>
              <a:spcAft>
                <a:spcPts val="0"/>
              </a:spcAft>
            </a:pPr>
            <a:r>
              <a:rPr lang="de-DE" sz="9600" b="1" kern="0" dirty="0">
                <a:solidFill>
                  <a:srgbClr val="FFFFFF"/>
                </a:solidFill>
              </a:rPr>
              <a:t>POWER BI</a:t>
            </a:r>
          </a:p>
        </p:txBody>
      </p:sp>
    </p:spTree>
    <p:custDataLst>
      <p:tags r:id="rId1"/>
    </p:custDataLst>
    <p:extLst>
      <p:ext uri="{BB962C8B-B14F-4D97-AF65-F5344CB8AC3E}">
        <p14:creationId xmlns:p14="http://schemas.microsoft.com/office/powerpoint/2010/main" val="74131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Cálculos no Power BI</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pic>
        <p:nvPicPr>
          <p:cNvPr id="3" name="Imagem 2">
            <a:extLst>
              <a:ext uri="{FF2B5EF4-FFF2-40B4-BE49-F238E27FC236}">
                <a16:creationId xmlns:a16="http://schemas.microsoft.com/office/drawing/2014/main" id="{17E5AB3A-5EA6-4B56-BF4B-50FFD6D10131}"/>
              </a:ext>
            </a:extLst>
          </p:cNvPr>
          <p:cNvPicPr>
            <a:picLocks noChangeAspect="1"/>
          </p:cNvPicPr>
          <p:nvPr/>
        </p:nvPicPr>
        <p:blipFill>
          <a:blip r:embed="rId8"/>
          <a:stretch>
            <a:fillRect/>
          </a:stretch>
        </p:blipFill>
        <p:spPr>
          <a:xfrm>
            <a:off x="2382610" y="2315686"/>
            <a:ext cx="5878649" cy="1965452"/>
          </a:xfrm>
          <a:prstGeom prst="rect">
            <a:avLst/>
          </a:prstGeom>
        </p:spPr>
      </p:pic>
      <p:sp>
        <p:nvSpPr>
          <p:cNvPr id="12" name="CaixaDeTexto 11">
            <a:extLst>
              <a:ext uri="{FF2B5EF4-FFF2-40B4-BE49-F238E27FC236}">
                <a16:creationId xmlns:a16="http://schemas.microsoft.com/office/drawing/2014/main" id="{0FA6A59B-F0B0-4163-BDBF-E018659C55AA}"/>
              </a:ext>
            </a:extLst>
          </p:cNvPr>
          <p:cNvSpPr txBox="1"/>
          <p:nvPr/>
        </p:nvSpPr>
        <p:spPr>
          <a:xfrm>
            <a:off x="410845" y="894781"/>
            <a:ext cx="9822180" cy="1815882"/>
          </a:xfrm>
          <a:prstGeom prst="rect">
            <a:avLst/>
          </a:prstGeom>
          <a:noFill/>
        </p:spPr>
        <p:txBody>
          <a:bodyPr wrap="square">
            <a:spAutoFit/>
          </a:bodyPr>
          <a:lstStyle/>
          <a:p>
            <a:pPr algn="l"/>
            <a:r>
              <a:rPr lang="pt-BR" sz="1600" b="0" i="0" u="none" strike="noStrike" baseline="0" dirty="0">
                <a:solidFill>
                  <a:srgbClr val="000000"/>
                </a:solidFill>
                <a:latin typeface="CIDFont+F4"/>
              </a:rPr>
              <a:t>Existem duas principais linguagens no Power BI: M e DAX. Ambas linguagens filtram, gerenciam e visualizam</a:t>
            </a:r>
          </a:p>
          <a:p>
            <a:pPr algn="l"/>
            <a:r>
              <a:rPr lang="pt-BR" sz="1600" b="0" i="0" u="none" strike="noStrike" baseline="0" dirty="0">
                <a:solidFill>
                  <a:srgbClr val="000000"/>
                </a:solidFill>
                <a:latin typeface="CIDFont+F4"/>
              </a:rPr>
              <a:t>os dados.</a:t>
            </a:r>
          </a:p>
          <a:p>
            <a:pPr algn="l"/>
            <a:r>
              <a:rPr lang="pt-BR" sz="1600" b="0" i="0" u="none" strike="noStrike" baseline="0" dirty="0">
                <a:solidFill>
                  <a:srgbClr val="000000"/>
                </a:solidFill>
                <a:latin typeface="CIDFont+F4"/>
              </a:rPr>
              <a:t>O DAX define os cálculos e grava as funções que criam medidas, colunas calculadas e tabelas calculadas.</a:t>
            </a:r>
          </a:p>
          <a:p>
            <a:pPr algn="l"/>
            <a:r>
              <a:rPr lang="pt-BR" sz="1600" b="0" i="0" u="none" strike="noStrike" baseline="0" dirty="0">
                <a:solidFill>
                  <a:srgbClr val="000000"/>
                </a:solidFill>
                <a:latin typeface="CIDFont+F4"/>
              </a:rPr>
              <a:t>M é uma linguagem de fórmula de consulta que prepara dados no Editor de Consultas do Power BI antes que</a:t>
            </a:r>
          </a:p>
          <a:p>
            <a:pPr algn="l"/>
            <a:r>
              <a:rPr lang="pt-BR" sz="1600" b="0" i="0" u="none" strike="noStrike" baseline="0" dirty="0">
                <a:solidFill>
                  <a:srgbClr val="000000"/>
                </a:solidFill>
                <a:latin typeface="CIDFont+F4"/>
              </a:rPr>
              <a:t>ele seja carregado no modelo de Power BI.</a:t>
            </a:r>
            <a:endParaRPr lang="pt-BR" sz="1600" dirty="0">
              <a:solidFill>
                <a:srgbClr val="000000"/>
              </a:solidFill>
            </a:endParaRPr>
          </a:p>
        </p:txBody>
      </p:sp>
      <p:pic>
        <p:nvPicPr>
          <p:cNvPr id="6" name="Imagem 5">
            <a:extLst>
              <a:ext uri="{FF2B5EF4-FFF2-40B4-BE49-F238E27FC236}">
                <a16:creationId xmlns:a16="http://schemas.microsoft.com/office/drawing/2014/main" id="{42CF4FE5-1F53-4E87-A3AE-62CB7EFCA926}"/>
              </a:ext>
            </a:extLst>
          </p:cNvPr>
          <p:cNvPicPr>
            <a:picLocks noChangeAspect="1"/>
          </p:cNvPicPr>
          <p:nvPr/>
        </p:nvPicPr>
        <p:blipFill>
          <a:blip r:embed="rId9"/>
          <a:stretch>
            <a:fillRect/>
          </a:stretch>
        </p:blipFill>
        <p:spPr>
          <a:xfrm>
            <a:off x="3602224" y="2923942"/>
            <a:ext cx="3765176" cy="322729"/>
          </a:xfrm>
          <a:prstGeom prst="rect">
            <a:avLst/>
          </a:prstGeom>
        </p:spPr>
      </p:pic>
      <p:sp>
        <p:nvSpPr>
          <p:cNvPr id="16" name="CaixaDeTexto 15">
            <a:extLst>
              <a:ext uri="{FF2B5EF4-FFF2-40B4-BE49-F238E27FC236}">
                <a16:creationId xmlns:a16="http://schemas.microsoft.com/office/drawing/2014/main" id="{43F5F7C7-9F1D-4369-8166-D89EAEE4AC9D}"/>
              </a:ext>
            </a:extLst>
          </p:cNvPr>
          <p:cNvSpPr txBox="1"/>
          <p:nvPr/>
        </p:nvSpPr>
        <p:spPr>
          <a:xfrm>
            <a:off x="410845" y="4533627"/>
            <a:ext cx="5440680" cy="430887"/>
          </a:xfrm>
          <a:prstGeom prst="rect">
            <a:avLst/>
          </a:prstGeom>
          <a:noFill/>
        </p:spPr>
        <p:txBody>
          <a:bodyPr wrap="square">
            <a:spAutoFit/>
          </a:bodyPr>
          <a:lstStyle/>
          <a:p>
            <a:pPr algn="l"/>
            <a:r>
              <a:rPr lang="pt-BR" sz="1100" b="0" i="0" u="none" strike="noStrike" baseline="0" dirty="0">
                <a:solidFill>
                  <a:srgbClr val="000000"/>
                </a:solidFill>
                <a:latin typeface="CIDFont+F4"/>
              </a:rPr>
              <a:t>https://docs.microsoft.com/pt-br/dax/</a:t>
            </a:r>
          </a:p>
          <a:p>
            <a:pPr algn="l"/>
            <a:r>
              <a:rPr lang="pt-BR" sz="1100" b="0" i="0" u="none" strike="noStrike" baseline="0" dirty="0">
                <a:solidFill>
                  <a:srgbClr val="000000"/>
                </a:solidFill>
                <a:latin typeface="CIDFont+F4"/>
              </a:rPr>
              <a:t>https://docs.microsoft.com/pt-br/powerquery-m/</a:t>
            </a:r>
            <a:endParaRPr lang="pt-BR" sz="1100" dirty="0">
              <a:solidFill>
                <a:srgbClr val="000000"/>
              </a:solidFill>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32</a:t>
            </a:fld>
            <a:endParaRPr lang="en-US" noProof="1"/>
          </a:p>
        </p:txBody>
      </p:sp>
    </p:spTree>
    <p:custDataLst>
      <p:tags r:id="rId1"/>
    </p:custDataLst>
    <p:extLst>
      <p:ext uri="{BB962C8B-B14F-4D97-AF65-F5344CB8AC3E}">
        <p14:creationId xmlns:p14="http://schemas.microsoft.com/office/powerpoint/2010/main" val="1634013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Noções básicas – medidas/colunas calculadas</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pic>
        <p:nvPicPr>
          <p:cNvPr id="4" name="Imagem 3">
            <a:extLst>
              <a:ext uri="{FF2B5EF4-FFF2-40B4-BE49-F238E27FC236}">
                <a16:creationId xmlns:a16="http://schemas.microsoft.com/office/drawing/2014/main" id="{1D0C0BFC-E327-43F3-BADF-879688F0ED76}"/>
              </a:ext>
            </a:extLst>
          </p:cNvPr>
          <p:cNvPicPr>
            <a:picLocks noChangeAspect="1"/>
          </p:cNvPicPr>
          <p:nvPr/>
        </p:nvPicPr>
        <p:blipFill>
          <a:blip r:embed="rId8"/>
          <a:stretch>
            <a:fillRect/>
          </a:stretch>
        </p:blipFill>
        <p:spPr>
          <a:xfrm>
            <a:off x="1091894" y="1718883"/>
            <a:ext cx="8785412" cy="2626659"/>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33</a:t>
            </a:fld>
            <a:endParaRPr lang="en-US" noProof="1"/>
          </a:p>
        </p:txBody>
      </p:sp>
    </p:spTree>
    <p:custDataLst>
      <p:tags r:id="rId1"/>
    </p:custDataLst>
    <p:extLst>
      <p:ext uri="{BB962C8B-B14F-4D97-AF65-F5344CB8AC3E}">
        <p14:creationId xmlns:p14="http://schemas.microsoft.com/office/powerpoint/2010/main" val="3332696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Noções básicas – colunas calculadas</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pic>
        <p:nvPicPr>
          <p:cNvPr id="8" name="Imagem 7">
            <a:extLst>
              <a:ext uri="{FF2B5EF4-FFF2-40B4-BE49-F238E27FC236}">
                <a16:creationId xmlns:a16="http://schemas.microsoft.com/office/drawing/2014/main" id="{D810E6DE-97BC-44AF-BEC0-036AF18AAC0E}"/>
              </a:ext>
            </a:extLst>
          </p:cNvPr>
          <p:cNvPicPr>
            <a:picLocks noChangeAspect="1"/>
          </p:cNvPicPr>
          <p:nvPr/>
        </p:nvPicPr>
        <p:blipFill rotWithShape="1">
          <a:blip r:embed="rId8"/>
          <a:srcRect l="1190"/>
          <a:stretch/>
        </p:blipFill>
        <p:spPr>
          <a:xfrm>
            <a:off x="82316" y="1011729"/>
            <a:ext cx="9494436" cy="3896760"/>
          </a:xfrm>
          <a:prstGeom prst="rect">
            <a:avLst/>
          </a:prstGeom>
        </p:spPr>
      </p:pic>
      <p:sp>
        <p:nvSpPr>
          <p:cNvPr id="13" name="Retângulo 12">
            <a:extLst>
              <a:ext uri="{FF2B5EF4-FFF2-40B4-BE49-F238E27FC236}">
                <a16:creationId xmlns:a16="http://schemas.microsoft.com/office/drawing/2014/main" id="{AF374408-E4B4-4CB8-AEE5-3992722F7FB8}"/>
              </a:ext>
            </a:extLst>
          </p:cNvPr>
          <p:cNvSpPr/>
          <p:nvPr/>
        </p:nvSpPr>
        <p:spPr>
          <a:xfrm>
            <a:off x="5151114" y="4748727"/>
            <a:ext cx="4267206" cy="719572"/>
          </a:xfrm>
          <a:prstGeom prst="rect">
            <a:avLst/>
          </a:prstGeom>
          <a:solidFill>
            <a:schemeClr val="bg1"/>
          </a:solidFill>
          <a:ln w="9525" cap="flat" cmpd="sng" algn="ctr">
            <a:solidFill>
              <a:srgbClr val="FFFFFF"/>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mn-lt"/>
              <a:ea typeface="+mn-ea"/>
              <a:cs typeface="+mn-cs"/>
            </a:endParaRPr>
          </a:p>
        </p:txBody>
      </p:sp>
      <p:pic>
        <p:nvPicPr>
          <p:cNvPr id="15" name="Imagem 14">
            <a:extLst>
              <a:ext uri="{FF2B5EF4-FFF2-40B4-BE49-F238E27FC236}">
                <a16:creationId xmlns:a16="http://schemas.microsoft.com/office/drawing/2014/main" id="{7F5E8F05-D742-4B32-9C9B-4DC537E278D7}"/>
              </a:ext>
            </a:extLst>
          </p:cNvPr>
          <p:cNvPicPr>
            <a:picLocks noChangeAspect="1"/>
          </p:cNvPicPr>
          <p:nvPr/>
        </p:nvPicPr>
        <p:blipFill>
          <a:blip r:embed="rId9"/>
          <a:stretch>
            <a:fillRect/>
          </a:stretch>
        </p:blipFill>
        <p:spPr>
          <a:xfrm>
            <a:off x="6360216" y="171406"/>
            <a:ext cx="419643" cy="524553"/>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34</a:t>
            </a:fld>
            <a:endParaRPr lang="en-US" noProof="1"/>
          </a:p>
        </p:txBody>
      </p:sp>
    </p:spTree>
    <p:custDataLst>
      <p:tags r:id="rId1"/>
    </p:custDataLst>
    <p:extLst>
      <p:ext uri="{BB962C8B-B14F-4D97-AF65-F5344CB8AC3E}">
        <p14:creationId xmlns:p14="http://schemas.microsoft.com/office/powerpoint/2010/main" val="611079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Noções básicas – colunas calculadas</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3" name="Retângulo 12">
            <a:extLst>
              <a:ext uri="{FF2B5EF4-FFF2-40B4-BE49-F238E27FC236}">
                <a16:creationId xmlns:a16="http://schemas.microsoft.com/office/drawing/2014/main" id="{AF374408-E4B4-4CB8-AEE5-3992722F7FB8}"/>
              </a:ext>
            </a:extLst>
          </p:cNvPr>
          <p:cNvSpPr/>
          <p:nvPr/>
        </p:nvSpPr>
        <p:spPr>
          <a:xfrm>
            <a:off x="5356854" y="4800600"/>
            <a:ext cx="4267206" cy="719572"/>
          </a:xfrm>
          <a:prstGeom prst="rect">
            <a:avLst/>
          </a:prstGeom>
          <a:solidFill>
            <a:schemeClr val="bg1"/>
          </a:solidFill>
          <a:ln w="9525" cap="flat" cmpd="sng" algn="ctr">
            <a:solidFill>
              <a:srgbClr val="FFFFFF"/>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mn-lt"/>
              <a:ea typeface="+mn-ea"/>
              <a:cs typeface="+mn-cs"/>
            </a:endParaRPr>
          </a:p>
        </p:txBody>
      </p:sp>
      <p:pic>
        <p:nvPicPr>
          <p:cNvPr id="15" name="Imagem 14">
            <a:extLst>
              <a:ext uri="{FF2B5EF4-FFF2-40B4-BE49-F238E27FC236}">
                <a16:creationId xmlns:a16="http://schemas.microsoft.com/office/drawing/2014/main" id="{7F5E8F05-D742-4B32-9C9B-4DC537E278D7}"/>
              </a:ext>
            </a:extLst>
          </p:cNvPr>
          <p:cNvPicPr>
            <a:picLocks noChangeAspect="1"/>
          </p:cNvPicPr>
          <p:nvPr/>
        </p:nvPicPr>
        <p:blipFill>
          <a:blip r:embed="rId8"/>
          <a:stretch>
            <a:fillRect/>
          </a:stretch>
        </p:blipFill>
        <p:spPr>
          <a:xfrm>
            <a:off x="6360216" y="171406"/>
            <a:ext cx="419643" cy="524553"/>
          </a:xfrm>
          <a:prstGeom prst="rect">
            <a:avLst/>
          </a:prstGeom>
        </p:spPr>
      </p:pic>
      <p:sp>
        <p:nvSpPr>
          <p:cNvPr id="11" name="CaixaDeTexto 10">
            <a:extLst>
              <a:ext uri="{FF2B5EF4-FFF2-40B4-BE49-F238E27FC236}">
                <a16:creationId xmlns:a16="http://schemas.microsoft.com/office/drawing/2014/main" id="{465E9BCD-08B8-4FE9-BAFB-180D57BDAEC0}"/>
              </a:ext>
            </a:extLst>
          </p:cNvPr>
          <p:cNvSpPr txBox="1"/>
          <p:nvPr/>
        </p:nvSpPr>
        <p:spPr>
          <a:xfrm>
            <a:off x="342900" y="918895"/>
            <a:ext cx="5486400" cy="923330"/>
          </a:xfrm>
          <a:prstGeom prst="rect">
            <a:avLst/>
          </a:prstGeom>
          <a:noFill/>
        </p:spPr>
        <p:txBody>
          <a:bodyPr wrap="square">
            <a:spAutoFit/>
          </a:bodyPr>
          <a:lstStyle/>
          <a:p>
            <a:pPr algn="l"/>
            <a:r>
              <a:rPr lang="pt-BR" sz="1800" b="0" i="0" u="none" strike="noStrike" baseline="0" dirty="0">
                <a:solidFill>
                  <a:srgbClr val="000000"/>
                </a:solidFill>
                <a:latin typeface="CIDFont+F4"/>
              </a:rPr>
              <a:t>As colunas criadas podem ser inspecionadas na área de</a:t>
            </a:r>
          </a:p>
          <a:p>
            <a:pPr algn="l"/>
            <a:r>
              <a:rPr lang="pt-BR" sz="1800" b="0" i="0" u="none" strike="noStrike" baseline="0" dirty="0">
                <a:solidFill>
                  <a:srgbClr val="000000"/>
                </a:solidFill>
                <a:latin typeface="CIDFont+F4"/>
              </a:rPr>
              <a:t>visualização de dados:</a:t>
            </a:r>
            <a:endParaRPr lang="pt-BR" dirty="0">
              <a:solidFill>
                <a:srgbClr val="000000"/>
              </a:solidFill>
            </a:endParaRPr>
          </a:p>
        </p:txBody>
      </p:sp>
      <p:pic>
        <p:nvPicPr>
          <p:cNvPr id="4" name="Imagem 3">
            <a:extLst>
              <a:ext uri="{FF2B5EF4-FFF2-40B4-BE49-F238E27FC236}">
                <a16:creationId xmlns:a16="http://schemas.microsoft.com/office/drawing/2014/main" id="{EA35D8FD-BC25-483C-B40E-15E7541A69A6}"/>
              </a:ext>
            </a:extLst>
          </p:cNvPr>
          <p:cNvPicPr>
            <a:picLocks noChangeAspect="1"/>
          </p:cNvPicPr>
          <p:nvPr/>
        </p:nvPicPr>
        <p:blipFill>
          <a:blip r:embed="rId9"/>
          <a:stretch>
            <a:fillRect/>
          </a:stretch>
        </p:blipFill>
        <p:spPr>
          <a:xfrm>
            <a:off x="554990" y="1950719"/>
            <a:ext cx="3066401" cy="2510107"/>
          </a:xfrm>
          <a:prstGeom prst="rect">
            <a:avLst/>
          </a:prstGeom>
        </p:spPr>
      </p:pic>
      <p:pic>
        <p:nvPicPr>
          <p:cNvPr id="6" name="Imagem 5">
            <a:extLst>
              <a:ext uri="{FF2B5EF4-FFF2-40B4-BE49-F238E27FC236}">
                <a16:creationId xmlns:a16="http://schemas.microsoft.com/office/drawing/2014/main" id="{2618EF2D-F3F7-4323-B2E8-E0D37ECB4426}"/>
              </a:ext>
            </a:extLst>
          </p:cNvPr>
          <p:cNvPicPr>
            <a:picLocks noChangeAspect="1"/>
          </p:cNvPicPr>
          <p:nvPr/>
        </p:nvPicPr>
        <p:blipFill>
          <a:blip r:embed="rId10"/>
          <a:stretch>
            <a:fillRect/>
          </a:stretch>
        </p:blipFill>
        <p:spPr>
          <a:xfrm>
            <a:off x="3962733" y="1950719"/>
            <a:ext cx="6451902" cy="2711926"/>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35</a:t>
            </a:fld>
            <a:endParaRPr lang="en-US" noProof="1"/>
          </a:p>
        </p:txBody>
      </p:sp>
    </p:spTree>
    <p:custDataLst>
      <p:tags r:id="rId1"/>
    </p:custDataLst>
    <p:extLst>
      <p:ext uri="{BB962C8B-B14F-4D97-AF65-F5344CB8AC3E}">
        <p14:creationId xmlns:p14="http://schemas.microsoft.com/office/powerpoint/2010/main" val="2914250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Demonstração: Colunas calculadas</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3" name="Retângulo 12">
            <a:extLst>
              <a:ext uri="{FF2B5EF4-FFF2-40B4-BE49-F238E27FC236}">
                <a16:creationId xmlns:a16="http://schemas.microsoft.com/office/drawing/2014/main" id="{AF374408-E4B4-4CB8-AEE5-3992722F7FB8}"/>
              </a:ext>
            </a:extLst>
          </p:cNvPr>
          <p:cNvSpPr/>
          <p:nvPr/>
        </p:nvSpPr>
        <p:spPr>
          <a:xfrm>
            <a:off x="5356854" y="4800600"/>
            <a:ext cx="4267206" cy="719572"/>
          </a:xfrm>
          <a:prstGeom prst="rect">
            <a:avLst/>
          </a:prstGeom>
          <a:solidFill>
            <a:schemeClr val="bg1"/>
          </a:solidFill>
          <a:ln w="9525" cap="flat" cmpd="sng" algn="ctr">
            <a:solidFill>
              <a:srgbClr val="FFFFFF"/>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mn-lt"/>
              <a:ea typeface="+mn-ea"/>
              <a:cs typeface="+mn-cs"/>
            </a:endParaRPr>
          </a:p>
        </p:txBody>
      </p:sp>
      <p:sp>
        <p:nvSpPr>
          <p:cNvPr id="14" name="CaixaDeTexto 13">
            <a:extLst>
              <a:ext uri="{FF2B5EF4-FFF2-40B4-BE49-F238E27FC236}">
                <a16:creationId xmlns:a16="http://schemas.microsoft.com/office/drawing/2014/main" id="{7496CF53-8829-447B-AE89-C4DC724A8A53}"/>
              </a:ext>
            </a:extLst>
          </p:cNvPr>
          <p:cNvSpPr txBox="1"/>
          <p:nvPr/>
        </p:nvSpPr>
        <p:spPr>
          <a:xfrm>
            <a:off x="205232" y="924357"/>
            <a:ext cx="9464040" cy="3046988"/>
          </a:xfrm>
          <a:prstGeom prst="rect">
            <a:avLst/>
          </a:prstGeom>
          <a:noFill/>
        </p:spPr>
        <p:txBody>
          <a:bodyPr wrap="square">
            <a:spAutoFit/>
          </a:bodyPr>
          <a:lstStyle/>
          <a:p>
            <a:pPr algn="l"/>
            <a:r>
              <a:rPr lang="pt-BR" sz="2400" b="0" i="0" u="none" strike="noStrike" baseline="0" dirty="0">
                <a:solidFill>
                  <a:srgbClr val="000000"/>
                </a:solidFill>
                <a:latin typeface="CIDFont+F4"/>
              </a:rPr>
              <a:t>• Colunas condicionais</a:t>
            </a:r>
          </a:p>
          <a:p>
            <a:pPr algn="l"/>
            <a:r>
              <a:rPr lang="en-US" sz="1400" b="0" i="0" u="none" strike="noStrike" baseline="0" dirty="0" err="1">
                <a:solidFill>
                  <a:srgbClr val="000000"/>
                </a:solidFill>
                <a:latin typeface="CIDFont+F6"/>
              </a:rPr>
              <a:t>SaleReason</a:t>
            </a:r>
            <a:r>
              <a:rPr lang="en-US" sz="1400" b="0" i="0" u="none" strike="noStrike" baseline="0" dirty="0">
                <a:solidFill>
                  <a:srgbClr val="000000"/>
                </a:solidFill>
                <a:latin typeface="CIDFont+F6"/>
              </a:rPr>
              <a:t> = if([</a:t>
            </a:r>
            <a:r>
              <a:rPr lang="en-US" sz="1400" b="0" i="0" u="none" strike="noStrike" baseline="0" dirty="0" err="1">
                <a:solidFill>
                  <a:srgbClr val="000000"/>
                </a:solidFill>
                <a:latin typeface="CIDFont+F6"/>
              </a:rPr>
              <a:t>DiscountAmount</a:t>
            </a:r>
            <a:r>
              <a:rPr lang="en-US" sz="1400" b="0" i="0" u="none" strike="noStrike" baseline="0" dirty="0">
                <a:solidFill>
                  <a:srgbClr val="000000"/>
                </a:solidFill>
                <a:latin typeface="CIDFont+F6"/>
              </a:rPr>
              <a:t>]&gt; ([</a:t>
            </a:r>
            <a:r>
              <a:rPr lang="en-US" sz="1400" b="0" i="0" u="none" strike="noStrike" baseline="0" dirty="0" err="1">
                <a:solidFill>
                  <a:srgbClr val="000000"/>
                </a:solidFill>
                <a:latin typeface="CIDFont+F6"/>
              </a:rPr>
              <a:t>PricePerUnit</a:t>
            </a:r>
            <a:r>
              <a:rPr lang="en-US" sz="1400" b="0" i="0" u="none" strike="noStrike" baseline="0" dirty="0">
                <a:solidFill>
                  <a:srgbClr val="000000"/>
                </a:solidFill>
                <a:latin typeface="CIDFont+F6"/>
              </a:rPr>
              <a:t>]*0.25), "Black Friday", "Regular sale")</a:t>
            </a:r>
          </a:p>
          <a:p>
            <a:pPr algn="l"/>
            <a:endParaRPr lang="en-US" sz="1400" b="0" i="0" u="none" strike="noStrike" baseline="0" dirty="0">
              <a:solidFill>
                <a:srgbClr val="000000"/>
              </a:solidFill>
              <a:latin typeface="CIDFont+F6"/>
            </a:endParaRPr>
          </a:p>
          <a:p>
            <a:pPr algn="l"/>
            <a:r>
              <a:rPr lang="pt-BR" sz="2400" b="0" i="0" u="none" strike="noStrike" baseline="0" dirty="0">
                <a:solidFill>
                  <a:srgbClr val="000000"/>
                </a:solidFill>
                <a:latin typeface="CIDFont+F4"/>
              </a:rPr>
              <a:t>•</a:t>
            </a:r>
            <a:r>
              <a:rPr lang="pt-BR" sz="2800" b="0" i="0" u="none" strike="noStrike" baseline="0" dirty="0">
                <a:solidFill>
                  <a:srgbClr val="000000"/>
                </a:solidFill>
                <a:latin typeface="CIDFont+F4"/>
              </a:rPr>
              <a:t> </a:t>
            </a:r>
            <a:r>
              <a:rPr lang="pt-BR" sz="2400" b="0" i="0" u="none" strike="noStrike" baseline="0" dirty="0">
                <a:solidFill>
                  <a:srgbClr val="000000"/>
                </a:solidFill>
                <a:latin typeface="CIDFont+F4"/>
              </a:rPr>
              <a:t>Colunas aritméticas</a:t>
            </a:r>
          </a:p>
          <a:p>
            <a:pPr algn="l"/>
            <a:r>
              <a:rPr lang="pt-BR" sz="1400" b="0" i="0" u="none" strike="noStrike" baseline="0" dirty="0" err="1">
                <a:solidFill>
                  <a:srgbClr val="000000"/>
                </a:solidFill>
                <a:latin typeface="CIDFont+F6"/>
              </a:rPr>
              <a:t>DiscountRatio</a:t>
            </a:r>
            <a:r>
              <a:rPr lang="pt-BR" sz="1400" b="0" i="0" u="none" strike="noStrike" baseline="0" dirty="0">
                <a:solidFill>
                  <a:srgbClr val="000000"/>
                </a:solidFill>
                <a:latin typeface="CIDFont+F6"/>
              </a:rPr>
              <a:t> = DIVIDE([</a:t>
            </a:r>
            <a:r>
              <a:rPr lang="pt-BR" sz="1400" b="0" i="0" u="none" strike="noStrike" baseline="0" dirty="0" err="1">
                <a:solidFill>
                  <a:srgbClr val="000000"/>
                </a:solidFill>
                <a:latin typeface="CIDFont+F6"/>
              </a:rPr>
              <a:t>DiscountAmount</a:t>
            </a:r>
            <a:r>
              <a:rPr lang="pt-BR" sz="1400" b="0" i="0" u="none" strike="noStrike" baseline="0" dirty="0">
                <a:solidFill>
                  <a:srgbClr val="000000"/>
                </a:solidFill>
                <a:latin typeface="CIDFont+F6"/>
              </a:rPr>
              <a:t>],[</a:t>
            </a:r>
            <a:r>
              <a:rPr lang="pt-BR" sz="1400" b="0" i="0" u="none" strike="noStrike" baseline="0" dirty="0" err="1">
                <a:solidFill>
                  <a:srgbClr val="000000"/>
                </a:solidFill>
                <a:latin typeface="CIDFont+F6"/>
              </a:rPr>
              <a:t>PricePerUnit</a:t>
            </a:r>
            <a:r>
              <a:rPr lang="pt-BR" sz="1400" b="0" i="0" u="none" strike="noStrike" baseline="0" dirty="0">
                <a:solidFill>
                  <a:srgbClr val="000000"/>
                </a:solidFill>
                <a:latin typeface="CIDFont+F6"/>
              </a:rPr>
              <a:t>])</a:t>
            </a:r>
          </a:p>
          <a:p>
            <a:pPr algn="l"/>
            <a:r>
              <a:rPr lang="en-US" sz="1400" b="0" i="0" u="none" strike="noStrike" baseline="0" dirty="0" err="1">
                <a:solidFill>
                  <a:srgbClr val="000000"/>
                </a:solidFill>
                <a:latin typeface="CIDFont+F6"/>
              </a:rPr>
              <a:t>FinalInvoice</a:t>
            </a:r>
            <a:r>
              <a:rPr lang="en-US" sz="1400" b="0" i="0" u="none" strike="noStrike" baseline="0" dirty="0">
                <a:solidFill>
                  <a:srgbClr val="000000"/>
                </a:solidFill>
                <a:latin typeface="CIDFont+F6"/>
              </a:rPr>
              <a:t> = ([</a:t>
            </a:r>
            <a:r>
              <a:rPr lang="en-US" sz="1400" b="0" i="0" u="none" strike="noStrike" baseline="0" dirty="0" err="1">
                <a:solidFill>
                  <a:srgbClr val="000000"/>
                </a:solidFill>
                <a:latin typeface="CIDFont+F6"/>
              </a:rPr>
              <a:t>PricePerUnit</a:t>
            </a:r>
            <a:r>
              <a:rPr lang="en-US" sz="1400" b="0" i="0" u="none" strike="noStrike" baseline="0" dirty="0">
                <a:solidFill>
                  <a:srgbClr val="000000"/>
                </a:solidFill>
                <a:latin typeface="CIDFont+F6"/>
              </a:rPr>
              <a:t>] – [</a:t>
            </a:r>
            <a:r>
              <a:rPr lang="en-US" sz="1400" b="0" i="0" u="none" strike="noStrike" baseline="0" dirty="0" err="1">
                <a:solidFill>
                  <a:srgbClr val="000000"/>
                </a:solidFill>
                <a:latin typeface="CIDFont+F6"/>
              </a:rPr>
              <a:t>DiscountAmount</a:t>
            </a:r>
            <a:r>
              <a:rPr lang="en-US" sz="1400" b="0" i="0" u="none" strike="noStrike" baseline="0" dirty="0">
                <a:solidFill>
                  <a:srgbClr val="000000"/>
                </a:solidFill>
                <a:latin typeface="CIDFont+F6"/>
              </a:rPr>
              <a:t>])*Sales[Quantity]</a:t>
            </a:r>
          </a:p>
          <a:p>
            <a:pPr algn="l"/>
            <a:endParaRPr lang="en-US" sz="700" dirty="0">
              <a:solidFill>
                <a:srgbClr val="000000"/>
              </a:solidFill>
              <a:latin typeface="CIDFont+F6"/>
            </a:endParaRPr>
          </a:p>
          <a:p>
            <a:pPr algn="l"/>
            <a:endParaRPr lang="en-US" sz="700" b="0" i="0" u="none" strike="noStrike" baseline="0" dirty="0">
              <a:solidFill>
                <a:srgbClr val="000000"/>
              </a:solidFill>
              <a:latin typeface="CIDFont+F6"/>
            </a:endParaRPr>
          </a:p>
          <a:p>
            <a:pPr algn="l"/>
            <a:r>
              <a:rPr lang="pt-BR" sz="2400" b="0" i="0" u="none" strike="noStrike" baseline="0" dirty="0">
                <a:solidFill>
                  <a:srgbClr val="000000"/>
                </a:solidFill>
                <a:latin typeface="CIDFont+F4"/>
              </a:rPr>
              <a:t>• Colunas aritméticas de várias tabelas</a:t>
            </a:r>
          </a:p>
          <a:p>
            <a:pPr algn="l"/>
            <a:r>
              <a:rPr lang="en-US" sz="1400" b="0" i="0" u="none" strike="noStrike" baseline="0" dirty="0">
                <a:solidFill>
                  <a:srgbClr val="000000"/>
                </a:solidFill>
                <a:latin typeface="CIDFont+F6"/>
              </a:rPr>
              <a:t>Wholesale cost col = Sales[Quantity]*related('Product'[Whole Sale Price])</a:t>
            </a:r>
          </a:p>
          <a:p>
            <a:pPr algn="l"/>
            <a:endParaRPr lang="en-US" sz="1200" dirty="0">
              <a:solidFill>
                <a:srgbClr val="000000"/>
              </a:solidFill>
              <a:latin typeface="CIDFont+F6"/>
            </a:endParaRPr>
          </a:p>
          <a:p>
            <a:pPr algn="l"/>
            <a:r>
              <a:rPr lang="pt-BR" sz="1600" b="0" i="0" u="none" strike="noStrike" baseline="0" dirty="0">
                <a:solidFill>
                  <a:srgbClr val="000000"/>
                </a:solidFill>
                <a:latin typeface="CIDFont+F4"/>
              </a:rPr>
              <a:t>*Utilizando fonte “Sales </a:t>
            </a:r>
            <a:r>
              <a:rPr lang="pt-BR" sz="1600" b="0" i="0" u="none" strike="noStrike" baseline="0" dirty="0" err="1">
                <a:solidFill>
                  <a:srgbClr val="000000"/>
                </a:solidFill>
                <a:latin typeface="CIDFont+F4"/>
              </a:rPr>
              <a:t>product</a:t>
            </a:r>
            <a:r>
              <a:rPr lang="pt-BR" sz="1600" b="0" i="0" u="none" strike="noStrike" baseline="0" dirty="0">
                <a:solidFill>
                  <a:srgbClr val="000000"/>
                </a:solidFill>
                <a:latin typeface="CIDFont+F4"/>
              </a:rPr>
              <a:t> data set.xlsx”</a:t>
            </a:r>
            <a:endParaRPr lang="pt-BR" sz="1200" dirty="0">
              <a:solidFill>
                <a:srgbClr val="000000"/>
              </a:solidFill>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36</a:t>
            </a:fld>
            <a:endParaRPr lang="en-US" noProof="1"/>
          </a:p>
        </p:txBody>
      </p:sp>
    </p:spTree>
    <p:custDataLst>
      <p:tags r:id="rId1"/>
    </p:custDataLst>
    <p:extLst>
      <p:ext uri="{BB962C8B-B14F-4D97-AF65-F5344CB8AC3E}">
        <p14:creationId xmlns:p14="http://schemas.microsoft.com/office/powerpoint/2010/main" val="3066592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Noções básicas – medidas</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3" name="Retângulo 12">
            <a:extLst>
              <a:ext uri="{FF2B5EF4-FFF2-40B4-BE49-F238E27FC236}">
                <a16:creationId xmlns:a16="http://schemas.microsoft.com/office/drawing/2014/main" id="{AF374408-E4B4-4CB8-AEE5-3992722F7FB8}"/>
              </a:ext>
            </a:extLst>
          </p:cNvPr>
          <p:cNvSpPr/>
          <p:nvPr/>
        </p:nvSpPr>
        <p:spPr>
          <a:xfrm>
            <a:off x="205232" y="3947160"/>
            <a:ext cx="4267206" cy="719572"/>
          </a:xfrm>
          <a:prstGeom prst="rect">
            <a:avLst/>
          </a:prstGeom>
          <a:solidFill>
            <a:schemeClr val="bg1"/>
          </a:solidFill>
          <a:ln w="9525" cap="flat" cmpd="sng" algn="ctr">
            <a:solidFill>
              <a:srgbClr val="FFFFFF"/>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mn-lt"/>
              <a:ea typeface="+mn-ea"/>
              <a:cs typeface="+mn-cs"/>
            </a:endParaRPr>
          </a:p>
        </p:txBody>
      </p:sp>
      <p:pic>
        <p:nvPicPr>
          <p:cNvPr id="3" name="Imagem 2">
            <a:extLst>
              <a:ext uri="{FF2B5EF4-FFF2-40B4-BE49-F238E27FC236}">
                <a16:creationId xmlns:a16="http://schemas.microsoft.com/office/drawing/2014/main" id="{89F2A98F-367A-4622-951E-E1BDE2D941C2}"/>
              </a:ext>
            </a:extLst>
          </p:cNvPr>
          <p:cNvPicPr>
            <a:picLocks noChangeAspect="1"/>
          </p:cNvPicPr>
          <p:nvPr/>
        </p:nvPicPr>
        <p:blipFill>
          <a:blip r:embed="rId8"/>
          <a:stretch>
            <a:fillRect/>
          </a:stretch>
        </p:blipFill>
        <p:spPr>
          <a:xfrm>
            <a:off x="4655329" y="171406"/>
            <a:ext cx="352726" cy="470302"/>
          </a:xfrm>
          <a:prstGeom prst="rect">
            <a:avLst/>
          </a:prstGeom>
        </p:spPr>
      </p:pic>
      <p:pic>
        <p:nvPicPr>
          <p:cNvPr id="7" name="Imagem 6">
            <a:extLst>
              <a:ext uri="{FF2B5EF4-FFF2-40B4-BE49-F238E27FC236}">
                <a16:creationId xmlns:a16="http://schemas.microsoft.com/office/drawing/2014/main" id="{1DDD5212-3224-4C74-AFE4-FB9C58D07613}"/>
              </a:ext>
            </a:extLst>
          </p:cNvPr>
          <p:cNvPicPr>
            <a:picLocks noChangeAspect="1"/>
          </p:cNvPicPr>
          <p:nvPr/>
        </p:nvPicPr>
        <p:blipFill>
          <a:blip r:embed="rId9"/>
          <a:stretch>
            <a:fillRect/>
          </a:stretch>
        </p:blipFill>
        <p:spPr>
          <a:xfrm>
            <a:off x="205232" y="1021846"/>
            <a:ext cx="9828221" cy="3960803"/>
          </a:xfrm>
          <a:prstGeom prst="rect">
            <a:avLst/>
          </a:prstGeom>
        </p:spPr>
      </p:pic>
      <p:sp>
        <p:nvSpPr>
          <p:cNvPr id="8" name="Retângulo 7">
            <a:extLst>
              <a:ext uri="{FF2B5EF4-FFF2-40B4-BE49-F238E27FC236}">
                <a16:creationId xmlns:a16="http://schemas.microsoft.com/office/drawing/2014/main" id="{3C32ECE4-208B-4741-9236-40DB6F6B3536}"/>
              </a:ext>
            </a:extLst>
          </p:cNvPr>
          <p:cNvSpPr/>
          <p:nvPr/>
        </p:nvSpPr>
        <p:spPr>
          <a:xfrm>
            <a:off x="4244340" y="4666732"/>
            <a:ext cx="1356360" cy="719572"/>
          </a:xfrm>
          <a:prstGeom prst="rect">
            <a:avLst/>
          </a:prstGeom>
          <a:solidFill>
            <a:schemeClr val="bg1"/>
          </a:solidFill>
          <a:ln w="9525" cap="flat" cmpd="sng" algn="ctr">
            <a:solidFill>
              <a:srgbClr val="FFFFFF"/>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mn-lt"/>
              <a:ea typeface="+mn-ea"/>
              <a:cs typeface="+mn-cs"/>
            </a:endParaRPr>
          </a:p>
        </p:txBody>
      </p:sp>
      <p:sp>
        <p:nvSpPr>
          <p:cNvPr id="16" name="Retângulo 15">
            <a:extLst>
              <a:ext uri="{FF2B5EF4-FFF2-40B4-BE49-F238E27FC236}">
                <a16:creationId xmlns:a16="http://schemas.microsoft.com/office/drawing/2014/main" id="{B14F0068-979E-4DA7-BBC3-92808E89381B}"/>
              </a:ext>
            </a:extLst>
          </p:cNvPr>
          <p:cNvSpPr/>
          <p:nvPr/>
        </p:nvSpPr>
        <p:spPr>
          <a:xfrm>
            <a:off x="9098280" y="4479966"/>
            <a:ext cx="1356360" cy="719572"/>
          </a:xfrm>
          <a:prstGeom prst="rect">
            <a:avLst/>
          </a:prstGeom>
          <a:solidFill>
            <a:schemeClr val="bg1"/>
          </a:solidFill>
          <a:ln w="9525" cap="flat" cmpd="sng" algn="ctr">
            <a:solidFill>
              <a:srgbClr val="FFFFFF"/>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mn-lt"/>
              <a:ea typeface="+mn-ea"/>
              <a:cs typeface="+mn-cs"/>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37</a:t>
            </a:fld>
            <a:endParaRPr lang="en-US" noProof="1"/>
          </a:p>
        </p:txBody>
      </p:sp>
    </p:spTree>
    <p:custDataLst>
      <p:tags r:id="rId1"/>
    </p:custDataLst>
    <p:extLst>
      <p:ext uri="{BB962C8B-B14F-4D97-AF65-F5344CB8AC3E}">
        <p14:creationId xmlns:p14="http://schemas.microsoft.com/office/powerpoint/2010/main" val="4274866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Noções básicas – medidas</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3" name="Retângulo 12">
            <a:extLst>
              <a:ext uri="{FF2B5EF4-FFF2-40B4-BE49-F238E27FC236}">
                <a16:creationId xmlns:a16="http://schemas.microsoft.com/office/drawing/2014/main" id="{AF374408-E4B4-4CB8-AEE5-3992722F7FB8}"/>
              </a:ext>
            </a:extLst>
          </p:cNvPr>
          <p:cNvSpPr/>
          <p:nvPr/>
        </p:nvSpPr>
        <p:spPr>
          <a:xfrm>
            <a:off x="205232" y="3947160"/>
            <a:ext cx="4267206" cy="719572"/>
          </a:xfrm>
          <a:prstGeom prst="rect">
            <a:avLst/>
          </a:prstGeom>
          <a:solidFill>
            <a:schemeClr val="bg1"/>
          </a:solidFill>
          <a:ln w="9525" cap="flat" cmpd="sng" algn="ctr">
            <a:solidFill>
              <a:srgbClr val="FFFFFF"/>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mn-lt"/>
              <a:ea typeface="+mn-ea"/>
              <a:cs typeface="+mn-cs"/>
            </a:endParaRPr>
          </a:p>
        </p:txBody>
      </p:sp>
      <p:pic>
        <p:nvPicPr>
          <p:cNvPr id="3" name="Imagem 2">
            <a:extLst>
              <a:ext uri="{FF2B5EF4-FFF2-40B4-BE49-F238E27FC236}">
                <a16:creationId xmlns:a16="http://schemas.microsoft.com/office/drawing/2014/main" id="{89F2A98F-367A-4622-951E-E1BDE2D941C2}"/>
              </a:ext>
            </a:extLst>
          </p:cNvPr>
          <p:cNvPicPr>
            <a:picLocks noChangeAspect="1"/>
          </p:cNvPicPr>
          <p:nvPr/>
        </p:nvPicPr>
        <p:blipFill>
          <a:blip r:embed="rId8"/>
          <a:stretch>
            <a:fillRect/>
          </a:stretch>
        </p:blipFill>
        <p:spPr>
          <a:xfrm>
            <a:off x="4655329" y="171406"/>
            <a:ext cx="352726" cy="470302"/>
          </a:xfrm>
          <a:prstGeom prst="rect">
            <a:avLst/>
          </a:prstGeom>
        </p:spPr>
      </p:pic>
      <p:sp>
        <p:nvSpPr>
          <p:cNvPr id="8" name="Retângulo 7">
            <a:extLst>
              <a:ext uri="{FF2B5EF4-FFF2-40B4-BE49-F238E27FC236}">
                <a16:creationId xmlns:a16="http://schemas.microsoft.com/office/drawing/2014/main" id="{3C32ECE4-208B-4741-9236-40DB6F6B3536}"/>
              </a:ext>
            </a:extLst>
          </p:cNvPr>
          <p:cNvSpPr/>
          <p:nvPr/>
        </p:nvSpPr>
        <p:spPr>
          <a:xfrm>
            <a:off x="4244340" y="4666732"/>
            <a:ext cx="1356360" cy="719572"/>
          </a:xfrm>
          <a:prstGeom prst="rect">
            <a:avLst/>
          </a:prstGeom>
          <a:solidFill>
            <a:schemeClr val="bg1"/>
          </a:solidFill>
          <a:ln w="9525" cap="flat" cmpd="sng" algn="ctr">
            <a:solidFill>
              <a:srgbClr val="FFFFFF"/>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mn-lt"/>
              <a:ea typeface="+mn-ea"/>
              <a:cs typeface="+mn-cs"/>
            </a:endParaRPr>
          </a:p>
        </p:txBody>
      </p:sp>
      <p:sp>
        <p:nvSpPr>
          <p:cNvPr id="16" name="Retângulo 15">
            <a:extLst>
              <a:ext uri="{FF2B5EF4-FFF2-40B4-BE49-F238E27FC236}">
                <a16:creationId xmlns:a16="http://schemas.microsoft.com/office/drawing/2014/main" id="{B14F0068-979E-4DA7-BBC3-92808E89381B}"/>
              </a:ext>
            </a:extLst>
          </p:cNvPr>
          <p:cNvSpPr/>
          <p:nvPr/>
        </p:nvSpPr>
        <p:spPr>
          <a:xfrm>
            <a:off x="9098280" y="4479966"/>
            <a:ext cx="1356360" cy="719572"/>
          </a:xfrm>
          <a:prstGeom prst="rect">
            <a:avLst/>
          </a:prstGeom>
          <a:solidFill>
            <a:schemeClr val="bg1"/>
          </a:solidFill>
          <a:ln w="9525" cap="flat" cmpd="sng" algn="ctr">
            <a:solidFill>
              <a:srgbClr val="FFFFFF"/>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mn-lt"/>
              <a:ea typeface="+mn-ea"/>
              <a:cs typeface="+mn-cs"/>
            </a:endParaRPr>
          </a:p>
        </p:txBody>
      </p:sp>
      <p:sp>
        <p:nvSpPr>
          <p:cNvPr id="14" name="CaixaDeTexto 13">
            <a:extLst>
              <a:ext uri="{FF2B5EF4-FFF2-40B4-BE49-F238E27FC236}">
                <a16:creationId xmlns:a16="http://schemas.microsoft.com/office/drawing/2014/main" id="{5416B1C4-45DD-4393-86BC-4C078B2EC47B}"/>
              </a:ext>
            </a:extLst>
          </p:cNvPr>
          <p:cNvSpPr txBox="1"/>
          <p:nvPr/>
        </p:nvSpPr>
        <p:spPr>
          <a:xfrm>
            <a:off x="410845" y="1011318"/>
            <a:ext cx="5486400" cy="830997"/>
          </a:xfrm>
          <a:prstGeom prst="rect">
            <a:avLst/>
          </a:prstGeom>
          <a:noFill/>
        </p:spPr>
        <p:txBody>
          <a:bodyPr wrap="square">
            <a:spAutoFit/>
          </a:bodyPr>
          <a:lstStyle/>
          <a:p>
            <a:pPr algn="l"/>
            <a:r>
              <a:rPr lang="pt-BR" sz="1600" b="0" i="0" u="none" strike="noStrike" baseline="0" dirty="0">
                <a:solidFill>
                  <a:srgbClr val="000000"/>
                </a:solidFill>
                <a:latin typeface="CIDFont+F4"/>
              </a:rPr>
              <a:t>As Medidas criadas podem ser inspecionadas</a:t>
            </a:r>
          </a:p>
          <a:p>
            <a:pPr algn="l"/>
            <a:r>
              <a:rPr lang="pt-BR" sz="1600" b="0" i="0" u="none" strike="noStrike" baseline="0" dirty="0">
                <a:solidFill>
                  <a:srgbClr val="000000"/>
                </a:solidFill>
                <a:latin typeface="CIDFont+F4"/>
              </a:rPr>
              <a:t>utilizando o componente visual “Cards” e conectando a</a:t>
            </a:r>
          </a:p>
          <a:p>
            <a:pPr algn="l"/>
            <a:r>
              <a:rPr lang="pt-BR" sz="1600" b="0" i="0" u="none" strike="noStrike" baseline="0" dirty="0">
                <a:solidFill>
                  <a:srgbClr val="000000"/>
                </a:solidFill>
                <a:latin typeface="CIDFont+F4"/>
              </a:rPr>
              <a:t>nova medida nesse componente:</a:t>
            </a:r>
            <a:endParaRPr lang="pt-BR" sz="1600" dirty="0">
              <a:solidFill>
                <a:srgbClr val="000000"/>
              </a:solidFill>
            </a:endParaRPr>
          </a:p>
        </p:txBody>
      </p:sp>
      <p:pic>
        <p:nvPicPr>
          <p:cNvPr id="5" name="Imagem 4">
            <a:extLst>
              <a:ext uri="{FF2B5EF4-FFF2-40B4-BE49-F238E27FC236}">
                <a16:creationId xmlns:a16="http://schemas.microsoft.com/office/drawing/2014/main" id="{7E6B69BF-48A7-4057-AA19-B7B050977EC8}"/>
              </a:ext>
            </a:extLst>
          </p:cNvPr>
          <p:cNvPicPr>
            <a:picLocks noChangeAspect="1"/>
          </p:cNvPicPr>
          <p:nvPr/>
        </p:nvPicPr>
        <p:blipFill rotWithShape="1">
          <a:blip r:embed="rId9"/>
          <a:srcRect l="18162" t="8492"/>
          <a:stretch/>
        </p:blipFill>
        <p:spPr>
          <a:xfrm>
            <a:off x="1050512" y="2072640"/>
            <a:ext cx="2787287" cy="2759492"/>
          </a:xfrm>
          <a:prstGeom prst="rect">
            <a:avLst/>
          </a:prstGeom>
        </p:spPr>
      </p:pic>
      <p:pic>
        <p:nvPicPr>
          <p:cNvPr id="10" name="Imagem 9">
            <a:extLst>
              <a:ext uri="{FF2B5EF4-FFF2-40B4-BE49-F238E27FC236}">
                <a16:creationId xmlns:a16="http://schemas.microsoft.com/office/drawing/2014/main" id="{EC9362B1-150A-443F-95DD-A3A3EBDB4DF3}"/>
              </a:ext>
            </a:extLst>
          </p:cNvPr>
          <p:cNvPicPr>
            <a:picLocks noChangeAspect="1"/>
          </p:cNvPicPr>
          <p:nvPr/>
        </p:nvPicPr>
        <p:blipFill rotWithShape="1">
          <a:blip r:embed="rId10"/>
          <a:srcRect l="19434" t="6412"/>
          <a:stretch/>
        </p:blipFill>
        <p:spPr>
          <a:xfrm>
            <a:off x="5783201" y="1051561"/>
            <a:ext cx="2618972" cy="4147977"/>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38</a:t>
            </a:fld>
            <a:endParaRPr lang="en-US" noProof="1"/>
          </a:p>
        </p:txBody>
      </p:sp>
    </p:spTree>
    <p:custDataLst>
      <p:tags r:id="rId1"/>
    </p:custDataLst>
    <p:extLst>
      <p:ext uri="{BB962C8B-B14F-4D97-AF65-F5344CB8AC3E}">
        <p14:creationId xmlns:p14="http://schemas.microsoft.com/office/powerpoint/2010/main" val="293689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Demonstração: Medidas</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3" name="Retângulo 12">
            <a:extLst>
              <a:ext uri="{FF2B5EF4-FFF2-40B4-BE49-F238E27FC236}">
                <a16:creationId xmlns:a16="http://schemas.microsoft.com/office/drawing/2014/main" id="{AF374408-E4B4-4CB8-AEE5-3992722F7FB8}"/>
              </a:ext>
            </a:extLst>
          </p:cNvPr>
          <p:cNvSpPr/>
          <p:nvPr/>
        </p:nvSpPr>
        <p:spPr>
          <a:xfrm>
            <a:off x="205232" y="3947160"/>
            <a:ext cx="4267206" cy="719572"/>
          </a:xfrm>
          <a:prstGeom prst="rect">
            <a:avLst/>
          </a:prstGeom>
          <a:solidFill>
            <a:schemeClr val="bg1"/>
          </a:solidFill>
          <a:ln w="9525" cap="flat" cmpd="sng" algn="ctr">
            <a:solidFill>
              <a:srgbClr val="FFFFFF"/>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mn-lt"/>
              <a:ea typeface="+mn-ea"/>
              <a:cs typeface="+mn-cs"/>
            </a:endParaRPr>
          </a:p>
        </p:txBody>
      </p:sp>
      <p:sp>
        <p:nvSpPr>
          <p:cNvPr id="8" name="Retângulo 7">
            <a:extLst>
              <a:ext uri="{FF2B5EF4-FFF2-40B4-BE49-F238E27FC236}">
                <a16:creationId xmlns:a16="http://schemas.microsoft.com/office/drawing/2014/main" id="{3C32ECE4-208B-4741-9236-40DB6F6B3536}"/>
              </a:ext>
            </a:extLst>
          </p:cNvPr>
          <p:cNvSpPr/>
          <p:nvPr/>
        </p:nvSpPr>
        <p:spPr>
          <a:xfrm>
            <a:off x="4244340" y="4666732"/>
            <a:ext cx="1356360" cy="719572"/>
          </a:xfrm>
          <a:prstGeom prst="rect">
            <a:avLst/>
          </a:prstGeom>
          <a:solidFill>
            <a:schemeClr val="bg1"/>
          </a:solidFill>
          <a:ln w="9525" cap="flat" cmpd="sng" algn="ctr">
            <a:solidFill>
              <a:srgbClr val="FFFFFF"/>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mn-lt"/>
              <a:ea typeface="+mn-ea"/>
              <a:cs typeface="+mn-cs"/>
            </a:endParaRPr>
          </a:p>
        </p:txBody>
      </p:sp>
      <p:sp>
        <p:nvSpPr>
          <p:cNvPr id="16" name="Retângulo 15">
            <a:extLst>
              <a:ext uri="{FF2B5EF4-FFF2-40B4-BE49-F238E27FC236}">
                <a16:creationId xmlns:a16="http://schemas.microsoft.com/office/drawing/2014/main" id="{B14F0068-979E-4DA7-BBC3-92808E89381B}"/>
              </a:ext>
            </a:extLst>
          </p:cNvPr>
          <p:cNvSpPr/>
          <p:nvPr/>
        </p:nvSpPr>
        <p:spPr>
          <a:xfrm>
            <a:off x="9098280" y="4479966"/>
            <a:ext cx="1356360" cy="719572"/>
          </a:xfrm>
          <a:prstGeom prst="rect">
            <a:avLst/>
          </a:prstGeom>
          <a:solidFill>
            <a:schemeClr val="bg1"/>
          </a:solidFill>
          <a:ln w="9525" cap="flat" cmpd="sng" algn="ctr">
            <a:solidFill>
              <a:srgbClr val="FFFFFF"/>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mn-lt"/>
              <a:ea typeface="+mn-ea"/>
              <a:cs typeface="+mn-cs"/>
            </a:endParaRPr>
          </a:p>
        </p:txBody>
      </p:sp>
      <p:pic>
        <p:nvPicPr>
          <p:cNvPr id="4" name="Imagem 3">
            <a:extLst>
              <a:ext uri="{FF2B5EF4-FFF2-40B4-BE49-F238E27FC236}">
                <a16:creationId xmlns:a16="http://schemas.microsoft.com/office/drawing/2014/main" id="{C80924B8-25BC-46B0-B0CF-D12F0A1D5D37}"/>
              </a:ext>
            </a:extLst>
          </p:cNvPr>
          <p:cNvPicPr>
            <a:picLocks noChangeAspect="1"/>
          </p:cNvPicPr>
          <p:nvPr/>
        </p:nvPicPr>
        <p:blipFill>
          <a:blip r:embed="rId8"/>
          <a:stretch>
            <a:fillRect/>
          </a:stretch>
        </p:blipFill>
        <p:spPr>
          <a:xfrm>
            <a:off x="374626" y="1103976"/>
            <a:ext cx="8561405" cy="3237465"/>
          </a:xfrm>
          <a:prstGeom prst="rect">
            <a:avLst/>
          </a:prstGeom>
        </p:spPr>
      </p:pic>
      <p:sp>
        <p:nvSpPr>
          <p:cNvPr id="6" name="Retângulo 5">
            <a:extLst>
              <a:ext uri="{FF2B5EF4-FFF2-40B4-BE49-F238E27FC236}">
                <a16:creationId xmlns:a16="http://schemas.microsoft.com/office/drawing/2014/main" id="{1F466995-112F-4F73-A382-A55860D76725}"/>
              </a:ext>
            </a:extLst>
          </p:cNvPr>
          <p:cNvSpPr/>
          <p:nvPr/>
        </p:nvSpPr>
        <p:spPr>
          <a:xfrm>
            <a:off x="3893820" y="3688080"/>
            <a:ext cx="5356866" cy="1226820"/>
          </a:xfrm>
          <a:prstGeom prst="rect">
            <a:avLst/>
          </a:prstGeom>
          <a:solidFill>
            <a:schemeClr val="bg1"/>
          </a:solidFill>
          <a:ln w="9525" cap="flat" cmpd="sng" algn="ctr">
            <a:solidFill>
              <a:srgbClr val="FFFFFF"/>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mn-lt"/>
              <a:ea typeface="+mn-ea"/>
              <a:cs typeface="+mn-cs"/>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39</a:t>
            </a:fld>
            <a:endParaRPr lang="en-US" noProof="1"/>
          </a:p>
        </p:txBody>
      </p:sp>
    </p:spTree>
    <p:custDataLst>
      <p:tags r:id="rId1"/>
    </p:custDataLst>
    <p:extLst>
      <p:ext uri="{BB962C8B-B14F-4D97-AF65-F5344CB8AC3E}">
        <p14:creationId xmlns:p14="http://schemas.microsoft.com/office/powerpoint/2010/main" val="3514531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3"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108249" y="5652110"/>
            <a:ext cx="397090" cy="17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11270" name="Rectangle 5"/>
          <p:cNvSpPr>
            <a:spLocks noChangeArrowheads="1"/>
          </p:cNvSpPr>
          <p:nvPr>
            <p:custDataLst>
              <p:tags r:id="rId3"/>
            </p:custDataLst>
          </p:nvPr>
        </p:nvSpPr>
        <p:spPr bwMode="auto">
          <a:xfrm>
            <a:off x="7793078" y="189975"/>
            <a:ext cx="1909748" cy="15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810">
              <a:solidFill>
                <a:srgbClr val="FFFFFF"/>
              </a:solidFill>
            </a:endParaRPr>
          </a:p>
        </p:txBody>
      </p:sp>
      <p:sp>
        <p:nvSpPr>
          <p:cNvPr id="11272" name="Rectangle 7"/>
          <p:cNvSpPr>
            <a:spLocks noChangeArrowheads="1"/>
          </p:cNvSpPr>
          <p:nvPr>
            <p:custDataLst>
              <p:tags r:id="rId4"/>
            </p:custDataLst>
          </p:nvPr>
        </p:nvSpPr>
        <p:spPr bwMode="auto">
          <a:xfrm>
            <a:off x="9914227" y="6017776"/>
            <a:ext cx="27139" cy="1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spAutoFit/>
          </a:bodyP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720"/>
          </a:p>
        </p:txBody>
      </p:sp>
      <p:pic>
        <p:nvPicPr>
          <p:cNvPr id="8" name="Imagem 7">
            <a:extLst>
              <a:ext uri="{FF2B5EF4-FFF2-40B4-BE49-F238E27FC236}">
                <a16:creationId xmlns:a16="http://schemas.microsoft.com/office/drawing/2014/main" id="{BCDF60A4-6B4B-CA44-64AC-9894144BF89E}"/>
              </a:ext>
            </a:extLst>
          </p:cNvPr>
          <p:cNvPicPr>
            <a:picLocks noChangeAspect="1"/>
          </p:cNvPicPr>
          <p:nvPr/>
        </p:nvPicPr>
        <p:blipFill>
          <a:blip r:embed="rId8"/>
          <a:stretch>
            <a:fillRect/>
          </a:stretch>
        </p:blipFill>
        <p:spPr>
          <a:xfrm>
            <a:off x="0" y="-8219"/>
            <a:ext cx="10969625" cy="6085274"/>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4</a:t>
            </a:fld>
            <a:endParaRPr lang="en-US" noProof="1"/>
          </a:p>
        </p:txBody>
      </p:sp>
    </p:spTree>
    <p:custDataLst>
      <p:tags r:id="rId1"/>
    </p:custDataLst>
    <p:extLst>
      <p:ext uri="{BB962C8B-B14F-4D97-AF65-F5344CB8AC3E}">
        <p14:creationId xmlns:p14="http://schemas.microsoft.com/office/powerpoint/2010/main" val="2016797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Contexto dos dados</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3" name="Retângulo 12">
            <a:extLst>
              <a:ext uri="{FF2B5EF4-FFF2-40B4-BE49-F238E27FC236}">
                <a16:creationId xmlns:a16="http://schemas.microsoft.com/office/drawing/2014/main" id="{AF374408-E4B4-4CB8-AEE5-3992722F7FB8}"/>
              </a:ext>
            </a:extLst>
          </p:cNvPr>
          <p:cNvSpPr/>
          <p:nvPr/>
        </p:nvSpPr>
        <p:spPr>
          <a:xfrm>
            <a:off x="205232" y="3947160"/>
            <a:ext cx="4267206" cy="719572"/>
          </a:xfrm>
          <a:prstGeom prst="rect">
            <a:avLst/>
          </a:prstGeom>
          <a:solidFill>
            <a:schemeClr val="bg1"/>
          </a:solidFill>
          <a:ln w="9525" cap="flat" cmpd="sng" algn="ctr">
            <a:solidFill>
              <a:srgbClr val="FFFFFF"/>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mn-lt"/>
              <a:ea typeface="+mn-ea"/>
              <a:cs typeface="+mn-cs"/>
            </a:endParaRPr>
          </a:p>
        </p:txBody>
      </p:sp>
      <p:sp>
        <p:nvSpPr>
          <p:cNvPr id="8" name="Retângulo 7">
            <a:extLst>
              <a:ext uri="{FF2B5EF4-FFF2-40B4-BE49-F238E27FC236}">
                <a16:creationId xmlns:a16="http://schemas.microsoft.com/office/drawing/2014/main" id="{3C32ECE4-208B-4741-9236-40DB6F6B3536}"/>
              </a:ext>
            </a:extLst>
          </p:cNvPr>
          <p:cNvSpPr/>
          <p:nvPr/>
        </p:nvSpPr>
        <p:spPr>
          <a:xfrm>
            <a:off x="4244340" y="4666732"/>
            <a:ext cx="1356360" cy="719572"/>
          </a:xfrm>
          <a:prstGeom prst="rect">
            <a:avLst/>
          </a:prstGeom>
          <a:solidFill>
            <a:schemeClr val="bg1"/>
          </a:solidFill>
          <a:ln w="9525" cap="flat" cmpd="sng" algn="ctr">
            <a:solidFill>
              <a:srgbClr val="FFFFFF"/>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mn-lt"/>
              <a:ea typeface="+mn-ea"/>
              <a:cs typeface="+mn-cs"/>
            </a:endParaRPr>
          </a:p>
        </p:txBody>
      </p:sp>
      <p:sp>
        <p:nvSpPr>
          <p:cNvPr id="16" name="Retângulo 15">
            <a:extLst>
              <a:ext uri="{FF2B5EF4-FFF2-40B4-BE49-F238E27FC236}">
                <a16:creationId xmlns:a16="http://schemas.microsoft.com/office/drawing/2014/main" id="{B14F0068-979E-4DA7-BBC3-92808E89381B}"/>
              </a:ext>
            </a:extLst>
          </p:cNvPr>
          <p:cNvSpPr/>
          <p:nvPr/>
        </p:nvSpPr>
        <p:spPr>
          <a:xfrm>
            <a:off x="9098280" y="4479966"/>
            <a:ext cx="1356360" cy="719572"/>
          </a:xfrm>
          <a:prstGeom prst="rect">
            <a:avLst/>
          </a:prstGeom>
          <a:solidFill>
            <a:schemeClr val="bg1"/>
          </a:solidFill>
          <a:ln w="9525" cap="flat" cmpd="sng" algn="ctr">
            <a:solidFill>
              <a:srgbClr val="FFFFFF"/>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mn-lt"/>
              <a:ea typeface="+mn-ea"/>
              <a:cs typeface="+mn-cs"/>
            </a:endParaRPr>
          </a:p>
        </p:txBody>
      </p:sp>
      <p:sp>
        <p:nvSpPr>
          <p:cNvPr id="14" name="CaixaDeTexto 13">
            <a:extLst>
              <a:ext uri="{FF2B5EF4-FFF2-40B4-BE49-F238E27FC236}">
                <a16:creationId xmlns:a16="http://schemas.microsoft.com/office/drawing/2014/main" id="{06EEEE29-DFBE-4E3A-93D9-FADABDFCDFBC}"/>
              </a:ext>
            </a:extLst>
          </p:cNvPr>
          <p:cNvSpPr txBox="1"/>
          <p:nvPr/>
        </p:nvSpPr>
        <p:spPr>
          <a:xfrm>
            <a:off x="205232" y="1094673"/>
            <a:ext cx="9928860" cy="2308324"/>
          </a:xfrm>
          <a:prstGeom prst="rect">
            <a:avLst/>
          </a:prstGeom>
          <a:noFill/>
        </p:spPr>
        <p:txBody>
          <a:bodyPr wrap="square">
            <a:spAutoFit/>
          </a:bodyPr>
          <a:lstStyle/>
          <a:p>
            <a:pPr algn="l"/>
            <a:r>
              <a:rPr lang="pt-BR" sz="1800" b="0" i="0" u="none" strike="noStrike" baseline="0" dirty="0">
                <a:solidFill>
                  <a:srgbClr val="000000"/>
                </a:solidFill>
                <a:latin typeface="CIDFont+F4"/>
              </a:rPr>
              <a:t>As colunas calculadas e as medidas têm um contexto no qual elas são avaliadas:</a:t>
            </a:r>
          </a:p>
          <a:p>
            <a:pPr algn="l"/>
            <a:endParaRPr lang="pt-BR" sz="1800" b="0" i="0" u="none" strike="noStrike" baseline="0" dirty="0">
              <a:solidFill>
                <a:srgbClr val="000000"/>
              </a:solidFill>
              <a:latin typeface="CIDFont+F4"/>
            </a:endParaRPr>
          </a:p>
          <a:p>
            <a:pPr algn="l"/>
            <a:r>
              <a:rPr lang="pt-BR" sz="1800" b="0" i="0" u="none" strike="noStrike" baseline="0" dirty="0">
                <a:solidFill>
                  <a:srgbClr val="000000"/>
                </a:solidFill>
                <a:latin typeface="CIDFont+F4"/>
              </a:rPr>
              <a:t>Contexto de linha - Granularidade/linha atual e as divisões de linhas que serão usadas</a:t>
            </a:r>
          </a:p>
          <a:p>
            <a:pPr algn="l"/>
            <a:r>
              <a:rPr lang="pt-BR" sz="1800" b="0" i="0" u="none" strike="noStrike" baseline="0" dirty="0">
                <a:solidFill>
                  <a:srgbClr val="000000"/>
                </a:solidFill>
                <a:latin typeface="CIDFont+F4"/>
              </a:rPr>
              <a:t>para avaliar o cálculo;</a:t>
            </a:r>
          </a:p>
          <a:p>
            <a:pPr algn="l"/>
            <a:endParaRPr lang="pt-BR" sz="1800" b="0" i="0" u="none" strike="noStrike" baseline="0" dirty="0">
              <a:solidFill>
                <a:srgbClr val="000000"/>
              </a:solidFill>
              <a:latin typeface="CIDFont+F4"/>
            </a:endParaRPr>
          </a:p>
          <a:p>
            <a:pPr algn="l"/>
            <a:r>
              <a:rPr lang="pt-BR" sz="1800" b="0" i="0" u="none" strike="noStrike" baseline="0" dirty="0">
                <a:solidFill>
                  <a:srgbClr val="000000"/>
                </a:solidFill>
                <a:latin typeface="CIDFont+F4"/>
              </a:rPr>
              <a:t>Contexto de filtro - conjunto de valores permitido em cada coluna, com base nas</a:t>
            </a:r>
          </a:p>
          <a:p>
            <a:pPr algn="l"/>
            <a:r>
              <a:rPr lang="pt-BR" sz="1800" b="0" i="0" u="none" strike="noStrike" baseline="0" dirty="0">
                <a:solidFill>
                  <a:srgbClr val="000000"/>
                </a:solidFill>
                <a:latin typeface="CIDFont+F4"/>
              </a:rPr>
              <a:t>restrições de filtro que foram aplicadas na linha. Eles também podem ser considerados</a:t>
            </a:r>
          </a:p>
          <a:p>
            <a:pPr algn="l"/>
            <a:r>
              <a:rPr lang="pt-BR" sz="1800" b="0" i="0" u="none" strike="noStrike" baseline="0" dirty="0">
                <a:solidFill>
                  <a:srgbClr val="000000"/>
                </a:solidFill>
                <a:latin typeface="CIDFont+F4"/>
              </a:rPr>
              <a:t>como filtros aplicados ao relatório por meio de segmentações ou interações.</a:t>
            </a:r>
            <a:endParaRPr lang="pt-BR" dirty="0">
              <a:solidFill>
                <a:srgbClr val="000000"/>
              </a:solidFill>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40</a:t>
            </a:fld>
            <a:endParaRPr lang="en-US" noProof="1"/>
          </a:p>
        </p:txBody>
      </p:sp>
    </p:spTree>
    <p:custDataLst>
      <p:tags r:id="rId1"/>
    </p:custDataLst>
    <p:extLst>
      <p:ext uri="{BB962C8B-B14F-4D97-AF65-F5344CB8AC3E}">
        <p14:creationId xmlns:p14="http://schemas.microsoft.com/office/powerpoint/2010/main" val="3337316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apter_conv"/>
          <p:cNvSpPr>
            <a:spLocks noGrp="1"/>
          </p:cNvSpPr>
          <p:nvPr>
            <p:ph type="body" sz="quarter" idx="15"/>
          </p:nvPr>
        </p:nvSpPr>
        <p:spPr>
          <a:xfrm>
            <a:off x="205200" y="259200"/>
            <a:ext cx="10558800" cy="388800"/>
          </a:xfrm>
        </p:spPr>
        <p:txBody>
          <a:bodyPr vert="horz" lIns="0" tIns="0" rIns="0" bIns="0" rtlCol="0">
            <a:noAutofit/>
          </a:bodyPr>
          <a:lstStyle/>
          <a:p>
            <a:r>
              <a:rPr lang="pt-BR" dirty="0"/>
              <a:t>Funções do </a:t>
            </a:r>
            <a:r>
              <a:rPr lang="pt-BR" dirty="0" err="1"/>
              <a:t>iterador</a:t>
            </a:r>
            <a:endParaRPr lang="en-GB" dirty="0"/>
          </a:p>
        </p:txBody>
      </p:sp>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6" name="Retângulo 15">
            <a:extLst>
              <a:ext uri="{FF2B5EF4-FFF2-40B4-BE49-F238E27FC236}">
                <a16:creationId xmlns:a16="http://schemas.microsoft.com/office/drawing/2014/main" id="{B14F0068-979E-4DA7-BBC3-92808E89381B}"/>
              </a:ext>
            </a:extLst>
          </p:cNvPr>
          <p:cNvSpPr/>
          <p:nvPr/>
        </p:nvSpPr>
        <p:spPr>
          <a:xfrm>
            <a:off x="9098280" y="4479966"/>
            <a:ext cx="1356360" cy="719572"/>
          </a:xfrm>
          <a:prstGeom prst="rect">
            <a:avLst/>
          </a:prstGeom>
          <a:solidFill>
            <a:schemeClr val="bg1"/>
          </a:solidFill>
          <a:ln w="9525" cap="flat" cmpd="sng" algn="ctr">
            <a:solidFill>
              <a:srgbClr val="FFFFFF"/>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mn-lt"/>
              <a:ea typeface="+mn-ea"/>
              <a:cs typeface="+mn-cs"/>
            </a:endParaRPr>
          </a:p>
        </p:txBody>
      </p:sp>
      <p:sp>
        <p:nvSpPr>
          <p:cNvPr id="12" name="CaixaDeTexto 11">
            <a:extLst>
              <a:ext uri="{FF2B5EF4-FFF2-40B4-BE49-F238E27FC236}">
                <a16:creationId xmlns:a16="http://schemas.microsoft.com/office/drawing/2014/main" id="{B984BEC4-64FF-4B59-B2D0-E559981057DC}"/>
              </a:ext>
            </a:extLst>
          </p:cNvPr>
          <p:cNvSpPr txBox="1"/>
          <p:nvPr/>
        </p:nvSpPr>
        <p:spPr>
          <a:xfrm>
            <a:off x="410845" y="885497"/>
            <a:ext cx="10104156" cy="1200329"/>
          </a:xfrm>
          <a:prstGeom prst="rect">
            <a:avLst/>
          </a:prstGeom>
          <a:noFill/>
        </p:spPr>
        <p:txBody>
          <a:bodyPr wrap="square">
            <a:spAutoFit/>
          </a:bodyPr>
          <a:lstStyle/>
          <a:p>
            <a:pPr algn="l"/>
            <a:r>
              <a:rPr lang="pt-BR" sz="1800" b="0" i="0" u="none" strike="noStrike" baseline="0" dirty="0">
                <a:solidFill>
                  <a:srgbClr val="000000"/>
                </a:solidFill>
                <a:latin typeface="CIDFont+F4"/>
              </a:rPr>
              <a:t>As funções de </a:t>
            </a:r>
            <a:r>
              <a:rPr lang="pt-BR" sz="1800" b="0" i="0" u="none" strike="noStrike" baseline="0" dirty="0" err="1">
                <a:solidFill>
                  <a:srgbClr val="000000"/>
                </a:solidFill>
                <a:latin typeface="CIDFont+F4"/>
              </a:rPr>
              <a:t>iterador</a:t>
            </a:r>
            <a:r>
              <a:rPr lang="pt-BR" sz="1800" b="0" i="0" u="none" strike="noStrike" baseline="0" dirty="0">
                <a:solidFill>
                  <a:srgbClr val="000000"/>
                </a:solidFill>
                <a:latin typeface="CIDFont+F4"/>
              </a:rPr>
              <a:t> aplicam uma expressão no contexto de linha antes de executar a</a:t>
            </a:r>
          </a:p>
          <a:p>
            <a:pPr algn="l"/>
            <a:r>
              <a:rPr lang="pt-BR" sz="1800" b="0" i="0" u="none" strike="noStrike" baseline="0" dirty="0">
                <a:solidFill>
                  <a:srgbClr val="000000"/>
                </a:solidFill>
                <a:latin typeface="CIDFont+F4"/>
              </a:rPr>
              <a:t>função. Funções de </a:t>
            </a:r>
            <a:r>
              <a:rPr lang="pt-BR" sz="1800" b="0" i="0" u="none" strike="noStrike" baseline="0" dirty="0" err="1">
                <a:solidFill>
                  <a:srgbClr val="000000"/>
                </a:solidFill>
                <a:latin typeface="CIDFont+F4"/>
              </a:rPr>
              <a:t>iterador</a:t>
            </a:r>
            <a:r>
              <a:rPr lang="pt-BR" sz="1800" b="0" i="0" u="none" strike="noStrike" baseline="0" dirty="0">
                <a:solidFill>
                  <a:srgbClr val="000000"/>
                </a:solidFill>
                <a:latin typeface="CIDFont+F4"/>
              </a:rPr>
              <a:t> terminam em X.</a:t>
            </a:r>
          </a:p>
          <a:p>
            <a:pPr algn="l"/>
            <a:endParaRPr lang="pt-BR" sz="1800" b="0" i="0" u="none" strike="noStrike" baseline="0" dirty="0">
              <a:solidFill>
                <a:srgbClr val="000000"/>
              </a:solidFill>
              <a:latin typeface="CIDFont+F4"/>
            </a:endParaRPr>
          </a:p>
          <a:p>
            <a:pPr algn="l"/>
            <a:r>
              <a:rPr lang="pt-BR" sz="1800" b="0" i="0" u="none" strike="noStrike" baseline="0" dirty="0">
                <a:solidFill>
                  <a:srgbClr val="000000"/>
                </a:solidFill>
                <a:latin typeface="CIDFont+F4"/>
              </a:rPr>
              <a:t>Um exemplo de uma função de </a:t>
            </a:r>
            <a:r>
              <a:rPr lang="pt-BR" sz="1800" b="0" i="0" u="none" strike="noStrike" baseline="0" dirty="0" err="1">
                <a:solidFill>
                  <a:srgbClr val="000000"/>
                </a:solidFill>
                <a:latin typeface="CIDFont+F4"/>
              </a:rPr>
              <a:t>iterador</a:t>
            </a:r>
            <a:r>
              <a:rPr lang="pt-BR" sz="1800" b="0" i="0" u="none" strike="noStrike" baseline="0" dirty="0">
                <a:solidFill>
                  <a:srgbClr val="000000"/>
                </a:solidFill>
                <a:latin typeface="CIDFont+F4"/>
              </a:rPr>
              <a:t> simples é :</a:t>
            </a:r>
            <a:endParaRPr lang="pt-BR" dirty="0">
              <a:solidFill>
                <a:srgbClr val="000000"/>
              </a:solidFill>
            </a:endParaRPr>
          </a:p>
        </p:txBody>
      </p:sp>
      <p:pic>
        <p:nvPicPr>
          <p:cNvPr id="4" name="Imagem 3">
            <a:extLst>
              <a:ext uri="{FF2B5EF4-FFF2-40B4-BE49-F238E27FC236}">
                <a16:creationId xmlns:a16="http://schemas.microsoft.com/office/drawing/2014/main" id="{1F5FEEA0-C1CB-41E6-894C-6646C6CA4833}"/>
              </a:ext>
            </a:extLst>
          </p:cNvPr>
          <p:cNvPicPr>
            <a:picLocks noChangeAspect="1"/>
          </p:cNvPicPr>
          <p:nvPr/>
        </p:nvPicPr>
        <p:blipFill>
          <a:blip r:embed="rId8"/>
          <a:stretch>
            <a:fillRect/>
          </a:stretch>
        </p:blipFill>
        <p:spPr>
          <a:xfrm>
            <a:off x="5484812" y="1485661"/>
            <a:ext cx="2904565" cy="851647"/>
          </a:xfrm>
          <a:prstGeom prst="rect">
            <a:avLst/>
          </a:prstGeom>
        </p:spPr>
      </p:pic>
      <p:sp>
        <p:nvSpPr>
          <p:cNvPr id="17" name="CaixaDeTexto 16">
            <a:extLst>
              <a:ext uri="{FF2B5EF4-FFF2-40B4-BE49-F238E27FC236}">
                <a16:creationId xmlns:a16="http://schemas.microsoft.com/office/drawing/2014/main" id="{92849242-71F3-4104-B18D-0DD6BBA0AD27}"/>
              </a:ext>
            </a:extLst>
          </p:cNvPr>
          <p:cNvSpPr txBox="1"/>
          <p:nvPr/>
        </p:nvSpPr>
        <p:spPr>
          <a:xfrm>
            <a:off x="410845" y="2597783"/>
            <a:ext cx="7559040" cy="646331"/>
          </a:xfrm>
          <a:prstGeom prst="rect">
            <a:avLst/>
          </a:prstGeom>
          <a:noFill/>
        </p:spPr>
        <p:txBody>
          <a:bodyPr wrap="square">
            <a:spAutoFit/>
          </a:bodyPr>
          <a:lstStyle/>
          <a:p>
            <a:r>
              <a:rPr lang="en-US" sz="1800" b="0" i="0" u="none" strike="noStrike" baseline="0" dirty="0">
                <a:solidFill>
                  <a:srgbClr val="000000"/>
                </a:solidFill>
                <a:latin typeface="CIDFont+F4"/>
              </a:rPr>
              <a:t>COGS = SUMX( Sales, RELATED( Product[Wholesale Price]) * Sales[Quantity] )</a:t>
            </a:r>
            <a:endParaRPr lang="pt-BR" dirty="0">
              <a:solidFill>
                <a:srgbClr val="000000"/>
              </a:solidFill>
            </a:endParaRPr>
          </a:p>
        </p:txBody>
      </p:sp>
      <p:sp>
        <p:nvSpPr>
          <p:cNvPr id="18" name="CaixaDeTexto 17">
            <a:extLst>
              <a:ext uri="{FF2B5EF4-FFF2-40B4-BE49-F238E27FC236}">
                <a16:creationId xmlns:a16="http://schemas.microsoft.com/office/drawing/2014/main" id="{A1E357C8-D5D3-4B32-B991-5105C5BC0602}"/>
              </a:ext>
            </a:extLst>
          </p:cNvPr>
          <p:cNvSpPr txBox="1"/>
          <p:nvPr/>
        </p:nvSpPr>
        <p:spPr>
          <a:xfrm>
            <a:off x="410845" y="3018832"/>
            <a:ext cx="5486400" cy="646331"/>
          </a:xfrm>
          <a:prstGeom prst="rect">
            <a:avLst/>
          </a:prstGeom>
          <a:noFill/>
        </p:spPr>
        <p:txBody>
          <a:bodyPr wrap="square">
            <a:spAutoFit/>
          </a:bodyPr>
          <a:lstStyle/>
          <a:p>
            <a:r>
              <a:rPr lang="pt-BR" sz="1800" b="0" i="0" u="none" strike="noStrike" baseline="0" dirty="0">
                <a:solidFill>
                  <a:srgbClr val="000000"/>
                </a:solidFill>
                <a:latin typeface="CIDFont+F4"/>
              </a:rPr>
              <a:t>Neste exemplo a função SUMX faz a iteração dos dados</a:t>
            </a:r>
            <a:endParaRPr lang="pt-BR" dirty="0">
              <a:solidFill>
                <a:srgbClr val="000000"/>
              </a:solidFill>
            </a:endParaRPr>
          </a:p>
        </p:txBody>
      </p:sp>
      <p:pic>
        <p:nvPicPr>
          <p:cNvPr id="10" name="Imagem 9">
            <a:extLst>
              <a:ext uri="{FF2B5EF4-FFF2-40B4-BE49-F238E27FC236}">
                <a16:creationId xmlns:a16="http://schemas.microsoft.com/office/drawing/2014/main" id="{FBBDD591-B72A-42AC-BDE2-DCF2240092B2}"/>
              </a:ext>
            </a:extLst>
          </p:cNvPr>
          <p:cNvPicPr>
            <a:picLocks noChangeAspect="1"/>
          </p:cNvPicPr>
          <p:nvPr/>
        </p:nvPicPr>
        <p:blipFill rotWithShape="1">
          <a:blip r:embed="rId9"/>
          <a:srcRect r="666"/>
          <a:stretch/>
        </p:blipFill>
        <p:spPr>
          <a:xfrm>
            <a:off x="1366024" y="3639131"/>
            <a:ext cx="8193798" cy="1526788"/>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41</a:t>
            </a:fld>
            <a:endParaRPr lang="en-US" noProof="1"/>
          </a:p>
        </p:txBody>
      </p:sp>
    </p:spTree>
    <p:custDataLst>
      <p:tags r:id="rId1"/>
    </p:custDataLst>
    <p:extLst>
      <p:ext uri="{BB962C8B-B14F-4D97-AF65-F5344CB8AC3E}">
        <p14:creationId xmlns:p14="http://schemas.microsoft.com/office/powerpoint/2010/main" val="451187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pter_conv">
            <a:extLst>
              <a:ext uri="{FF2B5EF4-FFF2-40B4-BE49-F238E27FC236}">
                <a16:creationId xmlns:a16="http://schemas.microsoft.com/office/drawing/2014/main" id="{19D9B686-872F-4C49-9FDB-EF7B5F219A9A}"/>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*O componente visual </a:t>
            </a:r>
            <a:r>
              <a:rPr lang="pt-BR" dirty="0" err="1"/>
              <a:t>slicer</a:t>
            </a:r>
            <a:endParaRPr lang="pt-BR" dirty="0"/>
          </a:p>
        </p:txBody>
      </p:sp>
      <p:pic>
        <p:nvPicPr>
          <p:cNvPr id="6" name="Imagem 5">
            <a:extLst>
              <a:ext uri="{FF2B5EF4-FFF2-40B4-BE49-F238E27FC236}">
                <a16:creationId xmlns:a16="http://schemas.microsoft.com/office/drawing/2014/main" id="{784A592F-5736-489D-8C05-EB1C32D30B9E}"/>
              </a:ext>
            </a:extLst>
          </p:cNvPr>
          <p:cNvPicPr>
            <a:picLocks noChangeAspect="1"/>
          </p:cNvPicPr>
          <p:nvPr/>
        </p:nvPicPr>
        <p:blipFill>
          <a:blip r:embed="rId3"/>
          <a:stretch>
            <a:fillRect/>
          </a:stretch>
        </p:blipFill>
        <p:spPr>
          <a:xfrm>
            <a:off x="1247196" y="1529482"/>
            <a:ext cx="2043953" cy="2456329"/>
          </a:xfrm>
          <a:prstGeom prst="rect">
            <a:avLst/>
          </a:prstGeom>
        </p:spPr>
      </p:pic>
      <p:pic>
        <p:nvPicPr>
          <p:cNvPr id="8" name="Imagem 7">
            <a:extLst>
              <a:ext uri="{FF2B5EF4-FFF2-40B4-BE49-F238E27FC236}">
                <a16:creationId xmlns:a16="http://schemas.microsoft.com/office/drawing/2014/main" id="{7E714CCD-04A9-4412-9B6C-81D1EC1A84C9}"/>
              </a:ext>
            </a:extLst>
          </p:cNvPr>
          <p:cNvPicPr>
            <a:picLocks noChangeAspect="1"/>
          </p:cNvPicPr>
          <p:nvPr/>
        </p:nvPicPr>
        <p:blipFill>
          <a:blip r:embed="rId4"/>
          <a:stretch>
            <a:fillRect/>
          </a:stretch>
        </p:blipFill>
        <p:spPr>
          <a:xfrm>
            <a:off x="3766726" y="1529482"/>
            <a:ext cx="1864454" cy="2103195"/>
          </a:xfrm>
          <a:prstGeom prst="rect">
            <a:avLst/>
          </a:prstGeom>
        </p:spPr>
      </p:pic>
      <p:pic>
        <p:nvPicPr>
          <p:cNvPr id="10" name="Imagem 9">
            <a:extLst>
              <a:ext uri="{FF2B5EF4-FFF2-40B4-BE49-F238E27FC236}">
                <a16:creationId xmlns:a16="http://schemas.microsoft.com/office/drawing/2014/main" id="{B693B744-F3E0-4D1A-810D-3F2CC1461E77}"/>
              </a:ext>
            </a:extLst>
          </p:cNvPr>
          <p:cNvPicPr>
            <a:picLocks noChangeAspect="1"/>
          </p:cNvPicPr>
          <p:nvPr/>
        </p:nvPicPr>
        <p:blipFill>
          <a:blip r:embed="rId5"/>
          <a:stretch>
            <a:fillRect/>
          </a:stretch>
        </p:blipFill>
        <p:spPr>
          <a:xfrm>
            <a:off x="6106757" y="1188822"/>
            <a:ext cx="3514165" cy="3137647"/>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42</a:t>
            </a:fld>
            <a:endParaRPr lang="en-US" noProof="1"/>
          </a:p>
        </p:txBody>
      </p:sp>
    </p:spTree>
    <p:custDataLst>
      <p:tags r:id="rId1"/>
    </p:custDataLst>
    <p:extLst>
      <p:ext uri="{BB962C8B-B14F-4D97-AF65-F5344CB8AC3E}">
        <p14:creationId xmlns:p14="http://schemas.microsoft.com/office/powerpoint/2010/main" val="1584273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pter_conv">
            <a:extLst>
              <a:ext uri="{FF2B5EF4-FFF2-40B4-BE49-F238E27FC236}">
                <a16:creationId xmlns:a16="http://schemas.microsoft.com/office/drawing/2014/main" id="{19D9B686-872F-4C49-9FDB-EF7B5F219A9A}"/>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Função CALCULATE &amp; ALL</a:t>
            </a:r>
          </a:p>
        </p:txBody>
      </p:sp>
      <p:sp>
        <p:nvSpPr>
          <p:cNvPr id="9" name="CaixaDeTexto 8">
            <a:extLst>
              <a:ext uri="{FF2B5EF4-FFF2-40B4-BE49-F238E27FC236}">
                <a16:creationId xmlns:a16="http://schemas.microsoft.com/office/drawing/2014/main" id="{431BFE89-BB0E-443C-B17F-44DE535F9E71}"/>
              </a:ext>
            </a:extLst>
          </p:cNvPr>
          <p:cNvSpPr txBox="1"/>
          <p:nvPr/>
        </p:nvSpPr>
        <p:spPr>
          <a:xfrm>
            <a:off x="205232" y="887571"/>
            <a:ext cx="9800590" cy="1477328"/>
          </a:xfrm>
          <a:prstGeom prst="rect">
            <a:avLst/>
          </a:prstGeom>
          <a:noFill/>
        </p:spPr>
        <p:txBody>
          <a:bodyPr wrap="square">
            <a:spAutoFit/>
          </a:bodyPr>
          <a:lstStyle/>
          <a:p>
            <a:pPr algn="l"/>
            <a:r>
              <a:rPr lang="pt-BR" sz="1800" b="0" i="0" u="none" strike="noStrike" baseline="0" dirty="0">
                <a:solidFill>
                  <a:srgbClr val="000000"/>
                </a:solidFill>
                <a:latin typeface="CIDFont+F4"/>
              </a:rPr>
              <a:t>A função CALCULATE permite adicionar, desativar ou atualizar filtros, obtendo maior controle sobre o</a:t>
            </a:r>
          </a:p>
          <a:p>
            <a:pPr algn="l"/>
            <a:r>
              <a:rPr lang="pt-BR" sz="1800" b="0" i="0" u="none" strike="noStrike" baseline="0" dirty="0">
                <a:solidFill>
                  <a:srgbClr val="000000"/>
                </a:solidFill>
                <a:latin typeface="CIDFont+F4"/>
              </a:rPr>
              <a:t>contexto de linha e os filtros aplicados. Já a função ALL diz ao Power BI para </a:t>
            </a:r>
            <a:r>
              <a:rPr lang="pt-BR" sz="1800" b="0" i="0" u="none" strike="noStrike" baseline="0" dirty="0" err="1">
                <a:solidFill>
                  <a:srgbClr val="000000"/>
                </a:solidFill>
                <a:latin typeface="CIDFont+F4"/>
              </a:rPr>
              <a:t>examiner</a:t>
            </a:r>
            <a:r>
              <a:rPr lang="pt-BR" sz="1800" b="0" i="0" u="none" strike="noStrike" baseline="0" dirty="0">
                <a:solidFill>
                  <a:srgbClr val="000000"/>
                </a:solidFill>
                <a:latin typeface="CIDFont+F4"/>
              </a:rPr>
              <a:t> todos os campos</a:t>
            </a:r>
          </a:p>
          <a:p>
            <a:pPr algn="l"/>
            <a:r>
              <a:rPr lang="pt-BR" sz="1800" b="0" i="0" u="none" strike="noStrike" baseline="0" dirty="0">
                <a:solidFill>
                  <a:srgbClr val="000000"/>
                </a:solidFill>
                <a:latin typeface="CIDFont+F4"/>
              </a:rPr>
              <a:t>de uma tabela específica e </a:t>
            </a:r>
            <a:r>
              <a:rPr lang="pt-BR" sz="1800" b="0" i="0" u="none" strike="noStrike" baseline="0" dirty="0" err="1">
                <a:solidFill>
                  <a:srgbClr val="000000"/>
                </a:solidFill>
                <a:latin typeface="CIDFont+F4"/>
              </a:rPr>
              <a:t>utilizer</a:t>
            </a:r>
            <a:r>
              <a:rPr lang="pt-BR" sz="1800" b="0" i="0" u="none" strike="noStrike" baseline="0" dirty="0">
                <a:solidFill>
                  <a:srgbClr val="000000"/>
                </a:solidFill>
                <a:latin typeface="CIDFont+F4"/>
              </a:rPr>
              <a:t> esse subconjunto na expressão.</a:t>
            </a:r>
            <a:endParaRPr lang="pt-BR" dirty="0">
              <a:solidFill>
                <a:srgbClr val="000000"/>
              </a:solidFill>
            </a:endParaRPr>
          </a:p>
        </p:txBody>
      </p:sp>
      <p:sp>
        <p:nvSpPr>
          <p:cNvPr id="11" name="CaixaDeTexto 10">
            <a:extLst>
              <a:ext uri="{FF2B5EF4-FFF2-40B4-BE49-F238E27FC236}">
                <a16:creationId xmlns:a16="http://schemas.microsoft.com/office/drawing/2014/main" id="{CF75A5BC-BF62-4701-A882-C98E87CF467A}"/>
              </a:ext>
            </a:extLst>
          </p:cNvPr>
          <p:cNvSpPr txBox="1"/>
          <p:nvPr/>
        </p:nvSpPr>
        <p:spPr>
          <a:xfrm>
            <a:off x="274200" y="1961068"/>
            <a:ext cx="5486400" cy="307777"/>
          </a:xfrm>
          <a:prstGeom prst="rect">
            <a:avLst/>
          </a:prstGeom>
          <a:noFill/>
        </p:spPr>
        <p:txBody>
          <a:bodyPr wrap="square">
            <a:spAutoFit/>
          </a:bodyPr>
          <a:lstStyle/>
          <a:p>
            <a:r>
              <a:rPr lang="pt-BR" sz="1400" b="0" i="0" u="none" strike="noStrike" baseline="0" dirty="0">
                <a:solidFill>
                  <a:srgbClr val="000000"/>
                </a:solidFill>
                <a:latin typeface="CIDFont+F4"/>
              </a:rPr>
              <a:t>*Utilizando fonte “</a:t>
            </a:r>
            <a:r>
              <a:rPr lang="pt-BR" sz="1400" b="0" i="0" u="none" strike="noStrike" baseline="0" dirty="0" err="1">
                <a:solidFill>
                  <a:srgbClr val="000000"/>
                </a:solidFill>
                <a:latin typeface="CIDFont+F4"/>
              </a:rPr>
              <a:t>reg</a:t>
            </a:r>
            <a:r>
              <a:rPr lang="pt-BR" sz="1400" b="0" i="0" u="none" strike="noStrike" baseline="0" dirty="0">
                <a:solidFill>
                  <a:srgbClr val="000000"/>
                </a:solidFill>
                <a:latin typeface="CIDFont+F4"/>
              </a:rPr>
              <a:t> vendas.xlsx”</a:t>
            </a:r>
            <a:endParaRPr lang="pt-BR" sz="1400" dirty="0">
              <a:solidFill>
                <a:srgbClr val="000000"/>
              </a:solidFill>
            </a:endParaRPr>
          </a:p>
        </p:txBody>
      </p:sp>
      <p:pic>
        <p:nvPicPr>
          <p:cNvPr id="12" name="Imagem 11">
            <a:extLst>
              <a:ext uri="{FF2B5EF4-FFF2-40B4-BE49-F238E27FC236}">
                <a16:creationId xmlns:a16="http://schemas.microsoft.com/office/drawing/2014/main" id="{99B09057-9226-4FA5-9459-2411D92C1938}"/>
              </a:ext>
            </a:extLst>
          </p:cNvPr>
          <p:cNvPicPr>
            <a:picLocks noChangeAspect="1"/>
          </p:cNvPicPr>
          <p:nvPr/>
        </p:nvPicPr>
        <p:blipFill>
          <a:blip r:embed="rId3"/>
          <a:stretch>
            <a:fillRect/>
          </a:stretch>
        </p:blipFill>
        <p:spPr>
          <a:xfrm>
            <a:off x="5373627" y="2107912"/>
            <a:ext cx="3520463" cy="577401"/>
          </a:xfrm>
          <a:prstGeom prst="rect">
            <a:avLst/>
          </a:prstGeom>
        </p:spPr>
      </p:pic>
      <p:pic>
        <p:nvPicPr>
          <p:cNvPr id="16" name="Imagem 15">
            <a:extLst>
              <a:ext uri="{FF2B5EF4-FFF2-40B4-BE49-F238E27FC236}">
                <a16:creationId xmlns:a16="http://schemas.microsoft.com/office/drawing/2014/main" id="{C8F5AEF9-FC70-46D1-8BC6-551C2AE1A102}"/>
              </a:ext>
            </a:extLst>
          </p:cNvPr>
          <p:cNvPicPr>
            <a:picLocks noChangeAspect="1"/>
          </p:cNvPicPr>
          <p:nvPr/>
        </p:nvPicPr>
        <p:blipFill>
          <a:blip r:embed="rId4"/>
          <a:stretch>
            <a:fillRect/>
          </a:stretch>
        </p:blipFill>
        <p:spPr>
          <a:xfrm>
            <a:off x="5434467" y="2554759"/>
            <a:ext cx="3666565" cy="307777"/>
          </a:xfrm>
          <a:prstGeom prst="rect">
            <a:avLst/>
          </a:prstGeom>
        </p:spPr>
      </p:pic>
      <p:sp>
        <p:nvSpPr>
          <p:cNvPr id="20" name="CaixaDeTexto 19">
            <a:extLst>
              <a:ext uri="{FF2B5EF4-FFF2-40B4-BE49-F238E27FC236}">
                <a16:creationId xmlns:a16="http://schemas.microsoft.com/office/drawing/2014/main" id="{28142F0D-9B25-4E2A-AC9D-715CB9F142FF}"/>
              </a:ext>
            </a:extLst>
          </p:cNvPr>
          <p:cNvSpPr txBox="1"/>
          <p:nvPr/>
        </p:nvSpPr>
        <p:spPr>
          <a:xfrm>
            <a:off x="274200" y="2318057"/>
            <a:ext cx="5006340" cy="907941"/>
          </a:xfrm>
          <a:prstGeom prst="rect">
            <a:avLst/>
          </a:prstGeom>
          <a:noFill/>
        </p:spPr>
        <p:txBody>
          <a:bodyPr wrap="square">
            <a:spAutoFit/>
          </a:bodyPr>
          <a:lstStyle/>
          <a:p>
            <a:pPr algn="l"/>
            <a:r>
              <a:rPr lang="pt-BR" sz="2000" b="0" i="0" u="none" strike="noStrike" baseline="0" dirty="0">
                <a:solidFill>
                  <a:srgbClr val="000000"/>
                </a:solidFill>
                <a:latin typeface="CIDFont+F4"/>
              </a:rPr>
              <a:t>Ignorar filtro com CALCULATE e ALL</a:t>
            </a:r>
          </a:p>
          <a:p>
            <a:pPr algn="l"/>
            <a:r>
              <a:rPr lang="pt-BR" sz="1100" b="0" i="0" u="none" strike="noStrike" baseline="0" dirty="0">
                <a:solidFill>
                  <a:srgbClr val="000000"/>
                </a:solidFill>
                <a:latin typeface="CIDFont+F6"/>
              </a:rPr>
              <a:t>_</a:t>
            </a:r>
            <a:r>
              <a:rPr lang="pt-BR" sz="1100" b="0" i="0" u="none" strike="noStrike" baseline="0" dirty="0" err="1">
                <a:solidFill>
                  <a:srgbClr val="000000"/>
                </a:solidFill>
                <a:latin typeface="CIDFont+F6"/>
              </a:rPr>
              <a:t>TotalVendas</a:t>
            </a:r>
            <a:r>
              <a:rPr lang="pt-BR" sz="1100" b="0" i="0" u="none" strike="noStrike" baseline="0" dirty="0">
                <a:solidFill>
                  <a:srgbClr val="000000"/>
                </a:solidFill>
                <a:latin typeface="CIDFont+F6"/>
              </a:rPr>
              <a:t>(</a:t>
            </a:r>
            <a:r>
              <a:rPr lang="pt-BR" sz="1100" b="0" i="0" u="none" strike="noStrike" baseline="0" dirty="0" err="1">
                <a:solidFill>
                  <a:srgbClr val="000000"/>
                </a:solidFill>
                <a:latin typeface="CIDFont+F6"/>
              </a:rPr>
              <a:t>IgnorarAno</a:t>
            </a:r>
            <a:r>
              <a:rPr lang="pt-BR" sz="1100" b="0" i="0" u="none" strike="noStrike" baseline="0" dirty="0">
                <a:solidFill>
                  <a:srgbClr val="000000"/>
                </a:solidFill>
                <a:latin typeface="CIDFont+F6"/>
              </a:rPr>
              <a:t>) = CALCULATE([_</a:t>
            </a:r>
            <a:r>
              <a:rPr lang="pt-BR" sz="1100" b="0" i="0" u="none" strike="noStrike" baseline="0" dirty="0" err="1">
                <a:solidFill>
                  <a:srgbClr val="000000"/>
                </a:solidFill>
                <a:latin typeface="CIDFont+F6"/>
              </a:rPr>
              <a:t>TotalVendas</a:t>
            </a:r>
            <a:r>
              <a:rPr lang="pt-BR" sz="1100" b="0" i="0" u="none" strike="noStrike" baseline="0" dirty="0">
                <a:solidFill>
                  <a:srgbClr val="000000"/>
                </a:solidFill>
                <a:latin typeface="CIDFont+F6"/>
              </a:rPr>
              <a:t>], ALL('</a:t>
            </a:r>
            <a:r>
              <a:rPr lang="pt-BR" sz="1100" b="0" i="0" u="none" strike="noStrike" baseline="0" dirty="0" err="1">
                <a:solidFill>
                  <a:srgbClr val="000000"/>
                </a:solidFill>
                <a:latin typeface="CIDFont+F6"/>
              </a:rPr>
              <a:t>Reg</a:t>
            </a:r>
            <a:r>
              <a:rPr lang="pt-BR" sz="1100" b="0" i="0" u="none" strike="noStrike" baseline="0" dirty="0">
                <a:solidFill>
                  <a:srgbClr val="000000"/>
                </a:solidFill>
                <a:latin typeface="CIDFont+F6"/>
              </a:rPr>
              <a:t> Vendas‘[Data da</a:t>
            </a:r>
          </a:p>
          <a:p>
            <a:pPr algn="l"/>
            <a:r>
              <a:rPr lang="pt-BR" sz="1100" b="0" i="0" u="none" strike="noStrike" baseline="0" dirty="0">
                <a:solidFill>
                  <a:srgbClr val="000000"/>
                </a:solidFill>
                <a:latin typeface="CIDFont+F6"/>
              </a:rPr>
              <a:t>compra].[Year]))</a:t>
            </a:r>
            <a:endParaRPr lang="pt-BR" sz="1100" dirty="0">
              <a:solidFill>
                <a:srgbClr val="000000"/>
              </a:solidFill>
            </a:endParaRPr>
          </a:p>
        </p:txBody>
      </p:sp>
      <p:sp>
        <p:nvSpPr>
          <p:cNvPr id="22" name="CaixaDeTexto 21">
            <a:extLst>
              <a:ext uri="{FF2B5EF4-FFF2-40B4-BE49-F238E27FC236}">
                <a16:creationId xmlns:a16="http://schemas.microsoft.com/office/drawing/2014/main" id="{F1F92DF0-C306-4653-91AB-814983891CC9}"/>
              </a:ext>
            </a:extLst>
          </p:cNvPr>
          <p:cNvSpPr txBox="1"/>
          <p:nvPr/>
        </p:nvSpPr>
        <p:spPr>
          <a:xfrm>
            <a:off x="274200" y="3172171"/>
            <a:ext cx="5486400" cy="907941"/>
          </a:xfrm>
          <a:prstGeom prst="rect">
            <a:avLst/>
          </a:prstGeom>
          <a:noFill/>
        </p:spPr>
        <p:txBody>
          <a:bodyPr wrap="square">
            <a:spAutoFit/>
          </a:bodyPr>
          <a:lstStyle/>
          <a:p>
            <a:pPr algn="l"/>
            <a:r>
              <a:rPr lang="pt-BR" sz="2000" b="0" i="0" u="none" strike="noStrike" baseline="0" dirty="0">
                <a:solidFill>
                  <a:srgbClr val="000000"/>
                </a:solidFill>
                <a:latin typeface="CIDFont+F4"/>
              </a:rPr>
              <a:t>Atualizar filtro com CALCULATE</a:t>
            </a:r>
          </a:p>
          <a:p>
            <a:pPr algn="l"/>
            <a:r>
              <a:rPr lang="pt-BR" sz="1100" b="0" i="0" u="none" strike="noStrike" baseline="0" dirty="0">
                <a:solidFill>
                  <a:srgbClr val="000000"/>
                </a:solidFill>
                <a:latin typeface="CIDFont+F6"/>
              </a:rPr>
              <a:t>_</a:t>
            </a:r>
            <a:r>
              <a:rPr lang="pt-BR" sz="1100" b="0" i="0" u="none" strike="noStrike" baseline="0" dirty="0" err="1">
                <a:solidFill>
                  <a:srgbClr val="000000"/>
                </a:solidFill>
                <a:latin typeface="CIDFont+F6"/>
              </a:rPr>
              <a:t>Totalvendas</a:t>
            </a:r>
            <a:r>
              <a:rPr lang="pt-BR" sz="1100" b="0" i="0" u="none" strike="noStrike" baseline="0" dirty="0">
                <a:solidFill>
                  <a:srgbClr val="000000"/>
                </a:solidFill>
                <a:latin typeface="CIDFont+F6"/>
              </a:rPr>
              <a:t>(2019) = CALCULATE([_</a:t>
            </a:r>
            <a:r>
              <a:rPr lang="pt-BR" sz="1100" b="0" i="0" u="none" strike="noStrike" baseline="0" dirty="0" err="1">
                <a:solidFill>
                  <a:srgbClr val="000000"/>
                </a:solidFill>
                <a:latin typeface="CIDFont+F6"/>
              </a:rPr>
              <a:t>TotalVendas</a:t>
            </a:r>
            <a:r>
              <a:rPr lang="pt-BR" sz="1100" b="0" i="0" u="none" strike="noStrike" baseline="0" dirty="0">
                <a:solidFill>
                  <a:srgbClr val="000000"/>
                </a:solidFill>
                <a:latin typeface="CIDFont+F6"/>
              </a:rPr>
              <a:t>], '</a:t>
            </a:r>
            <a:r>
              <a:rPr lang="pt-BR" sz="1100" b="0" i="0" u="none" strike="noStrike" baseline="0" dirty="0" err="1">
                <a:solidFill>
                  <a:srgbClr val="000000"/>
                </a:solidFill>
                <a:latin typeface="CIDFont+F6"/>
              </a:rPr>
              <a:t>Reg</a:t>
            </a:r>
            <a:r>
              <a:rPr lang="pt-BR" sz="1100" b="0" i="0" u="none" strike="noStrike" baseline="0" dirty="0">
                <a:solidFill>
                  <a:srgbClr val="000000"/>
                </a:solidFill>
                <a:latin typeface="CIDFont+F6"/>
              </a:rPr>
              <a:t> Vendas'[Data da compra].[Year] =</a:t>
            </a:r>
          </a:p>
          <a:p>
            <a:pPr algn="l"/>
            <a:r>
              <a:rPr lang="pt-BR" sz="1100" b="0" i="0" u="none" strike="noStrike" baseline="0" dirty="0">
                <a:solidFill>
                  <a:srgbClr val="000000"/>
                </a:solidFill>
                <a:latin typeface="CIDFont+F6"/>
              </a:rPr>
              <a:t>2019)</a:t>
            </a:r>
            <a:endParaRPr lang="pt-BR" sz="1100" dirty="0">
              <a:solidFill>
                <a:srgbClr val="000000"/>
              </a:solidFill>
            </a:endParaRPr>
          </a:p>
        </p:txBody>
      </p:sp>
      <p:sp>
        <p:nvSpPr>
          <p:cNvPr id="24" name="CaixaDeTexto 23">
            <a:extLst>
              <a:ext uri="{FF2B5EF4-FFF2-40B4-BE49-F238E27FC236}">
                <a16:creationId xmlns:a16="http://schemas.microsoft.com/office/drawing/2014/main" id="{5BD28A06-E3EF-4B80-9E1E-2D101341F3EC}"/>
              </a:ext>
            </a:extLst>
          </p:cNvPr>
          <p:cNvSpPr txBox="1"/>
          <p:nvPr/>
        </p:nvSpPr>
        <p:spPr>
          <a:xfrm>
            <a:off x="5608200" y="3052547"/>
            <a:ext cx="4617720" cy="738664"/>
          </a:xfrm>
          <a:prstGeom prst="rect">
            <a:avLst/>
          </a:prstGeom>
          <a:noFill/>
        </p:spPr>
        <p:txBody>
          <a:bodyPr wrap="square">
            <a:spAutoFit/>
          </a:bodyPr>
          <a:lstStyle/>
          <a:p>
            <a:pPr algn="l"/>
            <a:r>
              <a:rPr lang="pt-BR" sz="2000" b="0" i="0" u="none" strike="noStrike" baseline="0" dirty="0">
                <a:solidFill>
                  <a:srgbClr val="000000"/>
                </a:solidFill>
                <a:latin typeface="CIDFont+F4"/>
              </a:rPr>
              <a:t>Adicionar filtro com CALCULATE</a:t>
            </a:r>
          </a:p>
          <a:p>
            <a:pPr algn="l"/>
            <a:r>
              <a:rPr lang="pt-BR" sz="1100" b="0" i="0" u="none" strike="noStrike" baseline="0" dirty="0">
                <a:solidFill>
                  <a:srgbClr val="000000"/>
                </a:solidFill>
                <a:latin typeface="CIDFont+F6"/>
              </a:rPr>
              <a:t>_</a:t>
            </a:r>
            <a:r>
              <a:rPr lang="pt-BR" sz="1100" b="0" i="0" u="none" strike="noStrike" baseline="0" dirty="0" err="1">
                <a:solidFill>
                  <a:srgbClr val="000000"/>
                </a:solidFill>
                <a:latin typeface="CIDFont+F6"/>
              </a:rPr>
              <a:t>TotalVendasMóveis</a:t>
            </a:r>
            <a:r>
              <a:rPr lang="pt-BR" sz="1100" b="0" i="0" u="none" strike="noStrike" baseline="0" dirty="0">
                <a:solidFill>
                  <a:srgbClr val="000000"/>
                </a:solidFill>
                <a:latin typeface="CIDFont+F6"/>
              </a:rPr>
              <a:t>= CALCULATE( [_</a:t>
            </a:r>
            <a:r>
              <a:rPr lang="pt-BR" sz="1100" b="0" i="0" u="none" strike="noStrike" baseline="0" dirty="0" err="1">
                <a:solidFill>
                  <a:srgbClr val="000000"/>
                </a:solidFill>
                <a:latin typeface="CIDFont+F6"/>
              </a:rPr>
              <a:t>TotalVendas</a:t>
            </a:r>
            <a:r>
              <a:rPr lang="pt-BR" sz="1100" b="0" i="0" u="none" strike="noStrike" baseline="0" dirty="0">
                <a:solidFill>
                  <a:srgbClr val="000000"/>
                </a:solidFill>
                <a:latin typeface="CIDFont+F6"/>
              </a:rPr>
              <a:t>], '</a:t>
            </a:r>
            <a:r>
              <a:rPr lang="pt-BR" sz="1100" b="0" i="0" u="none" strike="noStrike" baseline="0" dirty="0" err="1">
                <a:solidFill>
                  <a:srgbClr val="000000"/>
                </a:solidFill>
                <a:latin typeface="CIDFont+F6"/>
              </a:rPr>
              <a:t>Reg</a:t>
            </a:r>
            <a:r>
              <a:rPr lang="pt-BR" sz="1100" b="0" i="0" u="none" strike="noStrike" baseline="0" dirty="0">
                <a:solidFill>
                  <a:srgbClr val="000000"/>
                </a:solidFill>
                <a:latin typeface="CIDFont+F6"/>
              </a:rPr>
              <a:t> Vendas'[Categoria] = "Móveis" )</a:t>
            </a:r>
            <a:endParaRPr lang="pt-BR" sz="1100" dirty="0">
              <a:solidFill>
                <a:srgbClr val="000000"/>
              </a:solidFill>
            </a:endParaRPr>
          </a:p>
        </p:txBody>
      </p:sp>
      <p:pic>
        <p:nvPicPr>
          <p:cNvPr id="26" name="Imagem 25">
            <a:extLst>
              <a:ext uri="{FF2B5EF4-FFF2-40B4-BE49-F238E27FC236}">
                <a16:creationId xmlns:a16="http://schemas.microsoft.com/office/drawing/2014/main" id="{3E52E7E4-3581-45BA-B863-5483EF7F880F}"/>
              </a:ext>
            </a:extLst>
          </p:cNvPr>
          <p:cNvPicPr>
            <a:picLocks noChangeAspect="1"/>
          </p:cNvPicPr>
          <p:nvPr/>
        </p:nvPicPr>
        <p:blipFill>
          <a:blip r:embed="rId5"/>
          <a:stretch>
            <a:fillRect/>
          </a:stretch>
        </p:blipFill>
        <p:spPr>
          <a:xfrm>
            <a:off x="2298897" y="3901272"/>
            <a:ext cx="5963285" cy="1487797"/>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43</a:t>
            </a:fld>
            <a:endParaRPr lang="en-US" noProof="1"/>
          </a:p>
        </p:txBody>
      </p:sp>
    </p:spTree>
    <p:custDataLst>
      <p:tags r:id="rId1"/>
    </p:custDataLst>
    <p:extLst>
      <p:ext uri="{BB962C8B-B14F-4D97-AF65-F5344CB8AC3E}">
        <p14:creationId xmlns:p14="http://schemas.microsoft.com/office/powerpoint/2010/main" val="1143766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pter_conv">
            <a:extLst>
              <a:ext uri="{FF2B5EF4-FFF2-40B4-BE49-F238E27FC236}">
                <a16:creationId xmlns:a16="http://schemas.microsoft.com/office/drawing/2014/main" id="{19D9B686-872F-4C49-9FDB-EF7B5F219A9A}"/>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Expressões DAX de tabela</a:t>
            </a:r>
          </a:p>
        </p:txBody>
      </p:sp>
      <p:sp>
        <p:nvSpPr>
          <p:cNvPr id="9" name="CaixaDeTexto 8">
            <a:extLst>
              <a:ext uri="{FF2B5EF4-FFF2-40B4-BE49-F238E27FC236}">
                <a16:creationId xmlns:a16="http://schemas.microsoft.com/office/drawing/2014/main" id="{FD8EF577-DA6E-42D3-B7BC-15D4C22CAC04}"/>
              </a:ext>
            </a:extLst>
          </p:cNvPr>
          <p:cNvSpPr txBox="1"/>
          <p:nvPr/>
        </p:nvSpPr>
        <p:spPr>
          <a:xfrm>
            <a:off x="205232" y="828378"/>
            <a:ext cx="10591800" cy="1200329"/>
          </a:xfrm>
          <a:prstGeom prst="rect">
            <a:avLst/>
          </a:prstGeom>
          <a:noFill/>
        </p:spPr>
        <p:txBody>
          <a:bodyPr wrap="square">
            <a:spAutoFit/>
          </a:bodyPr>
          <a:lstStyle/>
          <a:p>
            <a:pPr algn="l"/>
            <a:r>
              <a:rPr lang="pt-BR" sz="1800" b="0" i="0" u="none" strike="noStrike" baseline="0">
                <a:solidFill>
                  <a:srgbClr val="000000"/>
                </a:solidFill>
                <a:latin typeface="CIDFont+F9"/>
              </a:rPr>
              <a:t>As funções de tabela permitem que os usuários do Power BI criem uma tabela intermediária, que é exibida no</a:t>
            </a:r>
          </a:p>
          <a:p>
            <a:pPr algn="l"/>
            <a:r>
              <a:rPr lang="pt-BR" sz="1800" b="0" i="0" u="none" strike="noStrike" baseline="0">
                <a:solidFill>
                  <a:srgbClr val="000000"/>
                </a:solidFill>
                <a:latin typeface="CIDFont+F9"/>
              </a:rPr>
              <a:t>modelo de dados e pode ser usada em outras expressões DAX. As funções de tabela são tabelas</a:t>
            </a:r>
          </a:p>
          <a:p>
            <a:pPr algn="l"/>
            <a:r>
              <a:rPr lang="pt-BR" sz="1800" b="0" i="0" u="none" strike="noStrike" baseline="0">
                <a:solidFill>
                  <a:srgbClr val="000000"/>
                </a:solidFill>
                <a:latin typeface="CIDFont+F9"/>
              </a:rPr>
              <a:t>temporárias que você pode usar. Entretanto, elas não são visíveis porque não são emitidas.</a:t>
            </a:r>
            <a:endParaRPr lang="pt-BR" dirty="0">
              <a:solidFill>
                <a:srgbClr val="000000"/>
              </a:solidFill>
            </a:endParaRPr>
          </a:p>
        </p:txBody>
      </p:sp>
      <p:sp>
        <p:nvSpPr>
          <p:cNvPr id="11" name="CaixaDeTexto 10">
            <a:extLst>
              <a:ext uri="{FF2B5EF4-FFF2-40B4-BE49-F238E27FC236}">
                <a16:creationId xmlns:a16="http://schemas.microsoft.com/office/drawing/2014/main" id="{8DCEDC30-4483-4A83-98E0-E90D75E6550C}"/>
              </a:ext>
            </a:extLst>
          </p:cNvPr>
          <p:cNvSpPr txBox="1"/>
          <p:nvPr/>
        </p:nvSpPr>
        <p:spPr>
          <a:xfrm>
            <a:off x="205232" y="1932086"/>
            <a:ext cx="5486400" cy="369332"/>
          </a:xfrm>
          <a:prstGeom prst="rect">
            <a:avLst/>
          </a:prstGeom>
          <a:noFill/>
        </p:spPr>
        <p:txBody>
          <a:bodyPr wrap="square">
            <a:spAutoFit/>
          </a:bodyPr>
          <a:lstStyle/>
          <a:p>
            <a:r>
              <a:rPr lang="pt-BR" sz="1800" b="0" i="0" u="none" strike="noStrike" baseline="0" dirty="0">
                <a:solidFill>
                  <a:srgbClr val="000000"/>
                </a:solidFill>
                <a:latin typeface="CIDFont+F4"/>
              </a:rPr>
              <a:t>Função FILTER</a:t>
            </a:r>
            <a:endParaRPr lang="pt-BR" dirty="0">
              <a:solidFill>
                <a:srgbClr val="000000"/>
              </a:solidFill>
            </a:endParaRPr>
          </a:p>
        </p:txBody>
      </p:sp>
      <p:pic>
        <p:nvPicPr>
          <p:cNvPr id="12" name="Imagem 11">
            <a:extLst>
              <a:ext uri="{FF2B5EF4-FFF2-40B4-BE49-F238E27FC236}">
                <a16:creationId xmlns:a16="http://schemas.microsoft.com/office/drawing/2014/main" id="{F4B59074-A83C-4A93-B75D-6BB21CA0876A}"/>
              </a:ext>
            </a:extLst>
          </p:cNvPr>
          <p:cNvPicPr>
            <a:picLocks noChangeAspect="1"/>
          </p:cNvPicPr>
          <p:nvPr/>
        </p:nvPicPr>
        <p:blipFill>
          <a:blip r:embed="rId3"/>
          <a:stretch>
            <a:fillRect/>
          </a:stretch>
        </p:blipFill>
        <p:spPr>
          <a:xfrm>
            <a:off x="205232" y="2345467"/>
            <a:ext cx="2796988" cy="896471"/>
          </a:xfrm>
          <a:prstGeom prst="rect">
            <a:avLst/>
          </a:prstGeom>
        </p:spPr>
      </p:pic>
      <p:pic>
        <p:nvPicPr>
          <p:cNvPr id="14" name="Imagem 13">
            <a:extLst>
              <a:ext uri="{FF2B5EF4-FFF2-40B4-BE49-F238E27FC236}">
                <a16:creationId xmlns:a16="http://schemas.microsoft.com/office/drawing/2014/main" id="{8FA336DA-1575-4C6A-9C08-E6155AED22C6}"/>
              </a:ext>
            </a:extLst>
          </p:cNvPr>
          <p:cNvPicPr>
            <a:picLocks noChangeAspect="1"/>
          </p:cNvPicPr>
          <p:nvPr/>
        </p:nvPicPr>
        <p:blipFill>
          <a:blip r:embed="rId4"/>
          <a:stretch>
            <a:fillRect/>
          </a:stretch>
        </p:blipFill>
        <p:spPr>
          <a:xfrm>
            <a:off x="205232" y="3241938"/>
            <a:ext cx="3824997" cy="1678315"/>
          </a:xfrm>
          <a:prstGeom prst="rect">
            <a:avLst/>
          </a:prstGeom>
        </p:spPr>
      </p:pic>
      <p:pic>
        <p:nvPicPr>
          <p:cNvPr id="16" name="Imagem 15">
            <a:extLst>
              <a:ext uri="{FF2B5EF4-FFF2-40B4-BE49-F238E27FC236}">
                <a16:creationId xmlns:a16="http://schemas.microsoft.com/office/drawing/2014/main" id="{82DBDEFE-3A42-46B7-B1B2-B3CDB40293F6}"/>
              </a:ext>
            </a:extLst>
          </p:cNvPr>
          <p:cNvPicPr>
            <a:picLocks noChangeAspect="1"/>
          </p:cNvPicPr>
          <p:nvPr/>
        </p:nvPicPr>
        <p:blipFill>
          <a:blip r:embed="rId5"/>
          <a:stretch>
            <a:fillRect/>
          </a:stretch>
        </p:blipFill>
        <p:spPr>
          <a:xfrm>
            <a:off x="5040601" y="2116752"/>
            <a:ext cx="3674656" cy="3070963"/>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44</a:t>
            </a:fld>
            <a:endParaRPr lang="en-US" noProof="1"/>
          </a:p>
        </p:txBody>
      </p:sp>
    </p:spTree>
    <p:custDataLst>
      <p:tags r:id="rId1"/>
    </p:custDataLst>
    <p:extLst>
      <p:ext uri="{BB962C8B-B14F-4D97-AF65-F5344CB8AC3E}">
        <p14:creationId xmlns:p14="http://schemas.microsoft.com/office/powerpoint/2010/main" val="1636423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pter_conv">
            <a:extLst>
              <a:ext uri="{FF2B5EF4-FFF2-40B4-BE49-F238E27FC236}">
                <a16:creationId xmlns:a16="http://schemas.microsoft.com/office/drawing/2014/main" id="{19D9B686-872F-4C49-9FDB-EF7B5F219A9A}"/>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Expressões DAX de tabela</a:t>
            </a:r>
          </a:p>
        </p:txBody>
      </p:sp>
      <p:sp>
        <p:nvSpPr>
          <p:cNvPr id="10" name="CaixaDeTexto 9">
            <a:extLst>
              <a:ext uri="{FF2B5EF4-FFF2-40B4-BE49-F238E27FC236}">
                <a16:creationId xmlns:a16="http://schemas.microsoft.com/office/drawing/2014/main" id="{461A24B1-7B3D-4761-B138-B89F30DAB11A}"/>
              </a:ext>
            </a:extLst>
          </p:cNvPr>
          <p:cNvSpPr txBox="1"/>
          <p:nvPr/>
        </p:nvSpPr>
        <p:spPr>
          <a:xfrm>
            <a:off x="205232" y="940415"/>
            <a:ext cx="9898380" cy="646331"/>
          </a:xfrm>
          <a:prstGeom prst="rect">
            <a:avLst/>
          </a:prstGeom>
          <a:noFill/>
        </p:spPr>
        <p:txBody>
          <a:bodyPr wrap="square">
            <a:spAutoFit/>
          </a:bodyPr>
          <a:lstStyle/>
          <a:p>
            <a:pPr algn="l"/>
            <a:r>
              <a:rPr lang="pt-BR" sz="1800" b="0" i="0" u="none" strike="noStrike" baseline="0" dirty="0">
                <a:solidFill>
                  <a:srgbClr val="000000"/>
                </a:solidFill>
                <a:latin typeface="CIDFont+F4"/>
              </a:rPr>
              <a:t>Função VALUES – Retorna uma </a:t>
            </a:r>
            <a:r>
              <a:rPr lang="pt-BR" sz="1800" b="0" i="0" u="none" strike="noStrike" baseline="0" dirty="0">
                <a:solidFill>
                  <a:srgbClr val="000000"/>
                </a:solidFill>
                <a:latin typeface="CIDFont+F10"/>
              </a:rPr>
              <a:t>tabela </a:t>
            </a:r>
            <a:r>
              <a:rPr lang="pt-BR" sz="1800" b="0" i="0" u="none" strike="noStrike" baseline="0" dirty="0">
                <a:solidFill>
                  <a:srgbClr val="000000"/>
                </a:solidFill>
                <a:latin typeface="CIDFont+F4"/>
              </a:rPr>
              <a:t>de uma coluna que contém os valores distintos da</a:t>
            </a:r>
          </a:p>
          <a:p>
            <a:pPr algn="l"/>
            <a:r>
              <a:rPr lang="pt-BR" sz="1800" b="0" i="0" u="none" strike="noStrike" baseline="0" dirty="0">
                <a:solidFill>
                  <a:srgbClr val="000000"/>
                </a:solidFill>
                <a:latin typeface="CIDFont+F4"/>
              </a:rPr>
              <a:t>tabela ou coluna especificada.</a:t>
            </a:r>
            <a:endParaRPr lang="pt-BR" dirty="0">
              <a:solidFill>
                <a:srgbClr val="000000"/>
              </a:solidFill>
            </a:endParaRPr>
          </a:p>
        </p:txBody>
      </p:sp>
      <p:pic>
        <p:nvPicPr>
          <p:cNvPr id="6" name="Imagem 5">
            <a:extLst>
              <a:ext uri="{FF2B5EF4-FFF2-40B4-BE49-F238E27FC236}">
                <a16:creationId xmlns:a16="http://schemas.microsoft.com/office/drawing/2014/main" id="{6D238710-787F-4AB3-A283-8B478E6CA187}"/>
              </a:ext>
            </a:extLst>
          </p:cNvPr>
          <p:cNvPicPr>
            <a:picLocks noChangeAspect="1"/>
          </p:cNvPicPr>
          <p:nvPr/>
        </p:nvPicPr>
        <p:blipFill>
          <a:blip r:embed="rId3"/>
          <a:stretch>
            <a:fillRect/>
          </a:stretch>
        </p:blipFill>
        <p:spPr>
          <a:xfrm>
            <a:off x="3950195" y="1549020"/>
            <a:ext cx="2531390" cy="746618"/>
          </a:xfrm>
          <a:prstGeom prst="rect">
            <a:avLst/>
          </a:prstGeom>
        </p:spPr>
      </p:pic>
      <p:sp>
        <p:nvSpPr>
          <p:cNvPr id="15" name="CaixaDeTexto 14">
            <a:extLst>
              <a:ext uri="{FF2B5EF4-FFF2-40B4-BE49-F238E27FC236}">
                <a16:creationId xmlns:a16="http://schemas.microsoft.com/office/drawing/2014/main" id="{AFAC0EAB-B855-4A97-95B5-4CFE4806EEE3}"/>
              </a:ext>
            </a:extLst>
          </p:cNvPr>
          <p:cNvSpPr txBox="1"/>
          <p:nvPr/>
        </p:nvSpPr>
        <p:spPr>
          <a:xfrm>
            <a:off x="205232" y="2409286"/>
            <a:ext cx="9822180" cy="830997"/>
          </a:xfrm>
          <a:prstGeom prst="rect">
            <a:avLst/>
          </a:prstGeom>
          <a:noFill/>
        </p:spPr>
        <p:txBody>
          <a:bodyPr wrap="square">
            <a:spAutoFit/>
          </a:bodyPr>
          <a:lstStyle/>
          <a:p>
            <a:pPr algn="l"/>
            <a:r>
              <a:rPr lang="pt-BR" sz="1600" b="0" i="0" u="none" strike="noStrike" baseline="0" dirty="0" err="1">
                <a:solidFill>
                  <a:srgbClr val="000000"/>
                </a:solidFill>
                <a:latin typeface="CIDFont+F9"/>
              </a:rPr>
              <a:t>Ex</a:t>
            </a:r>
            <a:r>
              <a:rPr lang="pt-BR" sz="1600" b="0" i="0" u="none" strike="noStrike" baseline="0" dirty="0">
                <a:solidFill>
                  <a:srgbClr val="000000"/>
                </a:solidFill>
                <a:latin typeface="CIDFont+F9"/>
              </a:rPr>
              <a:t>: Para calcular a média do total das venda por estado, é necessário saber os valores da venda em cada estado</a:t>
            </a:r>
          </a:p>
          <a:p>
            <a:pPr algn="l"/>
            <a:r>
              <a:rPr lang="pt-BR" sz="1600" b="0" i="0" u="none" strike="noStrike" baseline="0" dirty="0">
                <a:solidFill>
                  <a:srgbClr val="000000"/>
                </a:solidFill>
                <a:latin typeface="CIDFont+F9"/>
              </a:rPr>
              <a:t>separadamente para então calcular a média.</a:t>
            </a:r>
            <a:endParaRPr lang="pt-BR" sz="1600" dirty="0">
              <a:solidFill>
                <a:srgbClr val="000000"/>
              </a:solidFill>
            </a:endParaRPr>
          </a:p>
        </p:txBody>
      </p:sp>
      <p:sp>
        <p:nvSpPr>
          <p:cNvPr id="17" name="CaixaDeTexto 16">
            <a:extLst>
              <a:ext uri="{FF2B5EF4-FFF2-40B4-BE49-F238E27FC236}">
                <a16:creationId xmlns:a16="http://schemas.microsoft.com/office/drawing/2014/main" id="{3BF0D1E9-7BF9-4BC5-9A12-A76BF57A2B66}"/>
              </a:ext>
            </a:extLst>
          </p:cNvPr>
          <p:cNvSpPr txBox="1"/>
          <p:nvPr/>
        </p:nvSpPr>
        <p:spPr>
          <a:xfrm>
            <a:off x="205232" y="2994061"/>
            <a:ext cx="10450800" cy="2169825"/>
          </a:xfrm>
          <a:prstGeom prst="rect">
            <a:avLst/>
          </a:prstGeom>
          <a:noFill/>
        </p:spPr>
        <p:txBody>
          <a:bodyPr wrap="square">
            <a:spAutoFit/>
          </a:bodyPr>
          <a:lstStyle/>
          <a:p>
            <a:pPr algn="l"/>
            <a:r>
              <a:rPr lang="pt-BR" sz="2000" b="0" i="0" u="none" strike="noStrike" baseline="0" dirty="0">
                <a:solidFill>
                  <a:srgbClr val="000000"/>
                </a:solidFill>
                <a:latin typeface="CIDFont+F4"/>
              </a:rPr>
              <a:t>Passo a passo:</a:t>
            </a:r>
          </a:p>
          <a:p>
            <a:pPr algn="l"/>
            <a:r>
              <a:rPr lang="pt-BR" sz="2000" b="0" i="0" u="none" strike="noStrike" baseline="0" dirty="0">
                <a:solidFill>
                  <a:srgbClr val="000000"/>
                </a:solidFill>
                <a:latin typeface="CIDFont+F4"/>
              </a:rPr>
              <a:t>• Criar uma tabela com VALUES dos Estados;</a:t>
            </a:r>
          </a:p>
          <a:p>
            <a:pPr algn="l"/>
            <a:r>
              <a:rPr lang="pt-BR" sz="1100" b="0" i="0" u="none" strike="noStrike" baseline="0" dirty="0" err="1">
                <a:solidFill>
                  <a:srgbClr val="000000"/>
                </a:solidFill>
                <a:latin typeface="CIDFont+F6"/>
              </a:rPr>
              <a:t>TabelaEstado</a:t>
            </a:r>
            <a:r>
              <a:rPr lang="pt-BR" sz="1100" b="0" i="0" u="none" strike="noStrike" baseline="0" dirty="0">
                <a:solidFill>
                  <a:srgbClr val="000000"/>
                </a:solidFill>
                <a:latin typeface="CIDFont+F6"/>
              </a:rPr>
              <a:t> = VALUES ('</a:t>
            </a:r>
            <a:r>
              <a:rPr lang="pt-BR" sz="1100" b="0" i="0" u="none" strike="noStrike" baseline="0" dirty="0" err="1">
                <a:solidFill>
                  <a:srgbClr val="000000"/>
                </a:solidFill>
                <a:latin typeface="CIDFont+F6"/>
              </a:rPr>
              <a:t>Reg</a:t>
            </a:r>
            <a:r>
              <a:rPr lang="pt-BR" sz="1100" b="0" i="0" u="none" strike="noStrike" baseline="0" dirty="0">
                <a:solidFill>
                  <a:srgbClr val="000000"/>
                </a:solidFill>
                <a:latin typeface="CIDFont+F6"/>
              </a:rPr>
              <a:t> Vendas'[Estado])</a:t>
            </a:r>
          </a:p>
          <a:p>
            <a:pPr algn="l"/>
            <a:endParaRPr lang="pt-BR" sz="1100" b="0" i="0" u="none" strike="noStrike" baseline="0" dirty="0">
              <a:solidFill>
                <a:srgbClr val="000000"/>
              </a:solidFill>
              <a:latin typeface="CIDFont+F6"/>
            </a:endParaRPr>
          </a:p>
          <a:p>
            <a:pPr algn="l"/>
            <a:r>
              <a:rPr lang="pt-BR" sz="2000" b="0" i="0" u="none" strike="noStrike" baseline="0" dirty="0">
                <a:solidFill>
                  <a:srgbClr val="000000"/>
                </a:solidFill>
                <a:latin typeface="CIDFont+F4"/>
              </a:rPr>
              <a:t>• Adicionar coluna com a medida de Soma;</a:t>
            </a:r>
          </a:p>
          <a:p>
            <a:pPr algn="l"/>
            <a:r>
              <a:rPr lang="pt-BR" sz="1100" b="0" i="0" u="none" strike="noStrike" baseline="0" dirty="0" err="1">
                <a:solidFill>
                  <a:srgbClr val="000000"/>
                </a:solidFill>
                <a:latin typeface="CIDFont+F6"/>
              </a:rPr>
              <a:t>VendaPorEstado</a:t>
            </a:r>
            <a:r>
              <a:rPr lang="pt-BR" sz="1100" b="0" i="0" u="none" strike="noStrike" baseline="0" dirty="0">
                <a:solidFill>
                  <a:srgbClr val="000000"/>
                </a:solidFill>
                <a:latin typeface="CIDFont+F6"/>
              </a:rPr>
              <a:t> = [_</a:t>
            </a:r>
            <a:r>
              <a:rPr lang="pt-BR" sz="1100" b="0" i="0" u="none" strike="noStrike" baseline="0" dirty="0" err="1">
                <a:solidFill>
                  <a:srgbClr val="000000"/>
                </a:solidFill>
                <a:latin typeface="CIDFont+F6"/>
              </a:rPr>
              <a:t>TotalVendas</a:t>
            </a:r>
            <a:r>
              <a:rPr lang="pt-BR" sz="1100" b="0" i="0" u="none" strike="noStrike" baseline="0" dirty="0">
                <a:solidFill>
                  <a:srgbClr val="000000"/>
                </a:solidFill>
                <a:latin typeface="CIDFont+F6"/>
              </a:rPr>
              <a:t>]</a:t>
            </a:r>
          </a:p>
          <a:p>
            <a:pPr algn="l"/>
            <a:endParaRPr lang="pt-BR" sz="1100" b="0" i="0" u="none" strike="noStrike" baseline="0" dirty="0">
              <a:solidFill>
                <a:srgbClr val="000000"/>
              </a:solidFill>
              <a:latin typeface="CIDFont+F6"/>
            </a:endParaRPr>
          </a:p>
          <a:p>
            <a:pPr algn="l"/>
            <a:r>
              <a:rPr lang="pt-BR" sz="2000" b="0" i="0" u="none" strike="noStrike" baseline="0" dirty="0">
                <a:solidFill>
                  <a:srgbClr val="000000"/>
                </a:solidFill>
                <a:latin typeface="CIDFont+F4"/>
              </a:rPr>
              <a:t>• Criar uma medida de media;</a:t>
            </a:r>
          </a:p>
          <a:p>
            <a:pPr algn="l"/>
            <a:r>
              <a:rPr lang="pt-BR" sz="1100" b="0" i="0" u="none" strike="noStrike" baseline="0" dirty="0">
                <a:solidFill>
                  <a:srgbClr val="000000"/>
                </a:solidFill>
                <a:latin typeface="CIDFont+F6"/>
              </a:rPr>
              <a:t>_</a:t>
            </a:r>
            <a:r>
              <a:rPr lang="pt-BR" sz="1100" b="0" i="0" u="none" strike="noStrike" baseline="0" dirty="0" err="1">
                <a:solidFill>
                  <a:srgbClr val="000000"/>
                </a:solidFill>
                <a:latin typeface="CIDFont+F6"/>
              </a:rPr>
              <a:t>MediaPorEstado</a:t>
            </a:r>
            <a:r>
              <a:rPr lang="pt-BR" sz="1100" b="0" i="0" u="none" strike="noStrike" baseline="0" dirty="0">
                <a:solidFill>
                  <a:srgbClr val="000000"/>
                </a:solidFill>
                <a:latin typeface="CIDFont+F6"/>
              </a:rPr>
              <a:t> = AVERAGE(</a:t>
            </a:r>
            <a:r>
              <a:rPr lang="pt-BR" sz="1100" b="0" i="0" u="none" strike="noStrike" baseline="0" dirty="0" err="1">
                <a:solidFill>
                  <a:srgbClr val="000000"/>
                </a:solidFill>
                <a:latin typeface="CIDFont+F6"/>
              </a:rPr>
              <a:t>TabelaEstado</a:t>
            </a:r>
            <a:r>
              <a:rPr lang="pt-BR" sz="1100" b="0" i="0" u="none" strike="noStrike" baseline="0" dirty="0">
                <a:solidFill>
                  <a:srgbClr val="000000"/>
                </a:solidFill>
                <a:latin typeface="CIDFont+F6"/>
              </a:rPr>
              <a:t>[</a:t>
            </a:r>
            <a:r>
              <a:rPr lang="pt-BR" sz="1100" b="0" i="0" u="none" strike="noStrike" baseline="0" dirty="0" err="1">
                <a:solidFill>
                  <a:srgbClr val="000000"/>
                </a:solidFill>
                <a:latin typeface="CIDFont+F6"/>
              </a:rPr>
              <a:t>VendaPorEstado</a:t>
            </a:r>
            <a:r>
              <a:rPr lang="pt-BR" sz="1100" b="0" i="0" u="none" strike="noStrike" baseline="0" dirty="0">
                <a:solidFill>
                  <a:srgbClr val="000000"/>
                </a:solidFill>
                <a:latin typeface="CIDFont+F6"/>
              </a:rPr>
              <a:t>])</a:t>
            </a:r>
            <a:endParaRPr lang="pt-BR" sz="1100" dirty="0">
              <a:solidFill>
                <a:srgbClr val="000000"/>
              </a:solidFill>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45</a:t>
            </a:fld>
            <a:endParaRPr lang="en-US" noProof="1"/>
          </a:p>
        </p:txBody>
      </p:sp>
    </p:spTree>
    <p:custDataLst>
      <p:tags r:id="rId1"/>
    </p:custDataLst>
    <p:extLst>
      <p:ext uri="{BB962C8B-B14F-4D97-AF65-F5344CB8AC3E}">
        <p14:creationId xmlns:p14="http://schemas.microsoft.com/office/powerpoint/2010/main" val="3210275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pter_conv">
            <a:extLst>
              <a:ext uri="{FF2B5EF4-FFF2-40B4-BE49-F238E27FC236}">
                <a16:creationId xmlns:a16="http://schemas.microsoft.com/office/drawing/2014/main" id="{19D9B686-872F-4C49-9FDB-EF7B5F219A9A}"/>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Expressões DAX de tabela</a:t>
            </a:r>
          </a:p>
        </p:txBody>
      </p:sp>
      <p:sp>
        <p:nvSpPr>
          <p:cNvPr id="10" name="CaixaDeTexto 9">
            <a:extLst>
              <a:ext uri="{FF2B5EF4-FFF2-40B4-BE49-F238E27FC236}">
                <a16:creationId xmlns:a16="http://schemas.microsoft.com/office/drawing/2014/main" id="{461A24B1-7B3D-4761-B138-B89F30DAB11A}"/>
              </a:ext>
            </a:extLst>
          </p:cNvPr>
          <p:cNvSpPr txBox="1"/>
          <p:nvPr/>
        </p:nvSpPr>
        <p:spPr>
          <a:xfrm>
            <a:off x="205232" y="940415"/>
            <a:ext cx="9898380" cy="646331"/>
          </a:xfrm>
          <a:prstGeom prst="rect">
            <a:avLst/>
          </a:prstGeom>
          <a:noFill/>
        </p:spPr>
        <p:txBody>
          <a:bodyPr wrap="square">
            <a:spAutoFit/>
          </a:bodyPr>
          <a:lstStyle/>
          <a:p>
            <a:pPr algn="l"/>
            <a:r>
              <a:rPr lang="pt-BR" sz="1800" b="0" i="0" u="none" strike="noStrike" baseline="0" dirty="0">
                <a:solidFill>
                  <a:srgbClr val="000000"/>
                </a:solidFill>
                <a:latin typeface="CIDFont+F4"/>
              </a:rPr>
              <a:t>Função VALUES – Retorna uma </a:t>
            </a:r>
            <a:r>
              <a:rPr lang="pt-BR" sz="1800" b="0" i="0" u="none" strike="noStrike" baseline="0" dirty="0">
                <a:solidFill>
                  <a:srgbClr val="000000"/>
                </a:solidFill>
                <a:latin typeface="CIDFont+F10"/>
              </a:rPr>
              <a:t>tabela </a:t>
            </a:r>
            <a:r>
              <a:rPr lang="pt-BR" sz="1800" b="0" i="0" u="none" strike="noStrike" baseline="0" dirty="0">
                <a:solidFill>
                  <a:srgbClr val="000000"/>
                </a:solidFill>
                <a:latin typeface="CIDFont+F4"/>
              </a:rPr>
              <a:t>de uma coluna que contém os valores distintos da</a:t>
            </a:r>
          </a:p>
          <a:p>
            <a:pPr algn="l"/>
            <a:r>
              <a:rPr lang="pt-BR" sz="1800" b="0" i="0" u="none" strike="noStrike" baseline="0" dirty="0">
                <a:solidFill>
                  <a:srgbClr val="000000"/>
                </a:solidFill>
                <a:latin typeface="CIDFont+F4"/>
              </a:rPr>
              <a:t>tabela ou coluna especificada.</a:t>
            </a:r>
            <a:endParaRPr lang="pt-BR" dirty="0">
              <a:solidFill>
                <a:srgbClr val="000000"/>
              </a:solidFill>
            </a:endParaRPr>
          </a:p>
        </p:txBody>
      </p:sp>
      <p:pic>
        <p:nvPicPr>
          <p:cNvPr id="6" name="Imagem 5">
            <a:extLst>
              <a:ext uri="{FF2B5EF4-FFF2-40B4-BE49-F238E27FC236}">
                <a16:creationId xmlns:a16="http://schemas.microsoft.com/office/drawing/2014/main" id="{6D238710-787F-4AB3-A283-8B478E6CA187}"/>
              </a:ext>
            </a:extLst>
          </p:cNvPr>
          <p:cNvPicPr>
            <a:picLocks noChangeAspect="1"/>
          </p:cNvPicPr>
          <p:nvPr/>
        </p:nvPicPr>
        <p:blipFill>
          <a:blip r:embed="rId3"/>
          <a:stretch>
            <a:fillRect/>
          </a:stretch>
        </p:blipFill>
        <p:spPr>
          <a:xfrm>
            <a:off x="3950195" y="1549020"/>
            <a:ext cx="2531390" cy="746618"/>
          </a:xfrm>
          <a:prstGeom prst="rect">
            <a:avLst/>
          </a:prstGeom>
        </p:spPr>
      </p:pic>
      <p:sp>
        <p:nvSpPr>
          <p:cNvPr id="15" name="CaixaDeTexto 14">
            <a:extLst>
              <a:ext uri="{FF2B5EF4-FFF2-40B4-BE49-F238E27FC236}">
                <a16:creationId xmlns:a16="http://schemas.microsoft.com/office/drawing/2014/main" id="{AFAC0EAB-B855-4A97-95B5-4CFE4806EEE3}"/>
              </a:ext>
            </a:extLst>
          </p:cNvPr>
          <p:cNvSpPr txBox="1"/>
          <p:nvPr/>
        </p:nvSpPr>
        <p:spPr>
          <a:xfrm>
            <a:off x="205232" y="2409286"/>
            <a:ext cx="9822180" cy="830997"/>
          </a:xfrm>
          <a:prstGeom prst="rect">
            <a:avLst/>
          </a:prstGeom>
          <a:noFill/>
        </p:spPr>
        <p:txBody>
          <a:bodyPr wrap="square">
            <a:spAutoFit/>
          </a:bodyPr>
          <a:lstStyle/>
          <a:p>
            <a:pPr algn="l"/>
            <a:r>
              <a:rPr lang="pt-BR" sz="1600" b="0" i="0" u="none" strike="noStrike" baseline="0" dirty="0" err="1">
                <a:solidFill>
                  <a:srgbClr val="000000"/>
                </a:solidFill>
                <a:latin typeface="CIDFont+F9"/>
              </a:rPr>
              <a:t>Ex</a:t>
            </a:r>
            <a:r>
              <a:rPr lang="pt-BR" sz="1600" b="0" i="0" u="none" strike="noStrike" baseline="0" dirty="0">
                <a:solidFill>
                  <a:srgbClr val="000000"/>
                </a:solidFill>
                <a:latin typeface="CIDFont+F9"/>
              </a:rPr>
              <a:t>: Para calcular a média do total das venda por estado, é necessário saber os valores da venda em cada estado</a:t>
            </a:r>
          </a:p>
          <a:p>
            <a:pPr algn="l"/>
            <a:r>
              <a:rPr lang="pt-BR" sz="1600" b="0" i="0" u="none" strike="noStrike" baseline="0" dirty="0">
                <a:solidFill>
                  <a:srgbClr val="000000"/>
                </a:solidFill>
                <a:latin typeface="CIDFont+F9"/>
              </a:rPr>
              <a:t>separadamente para então calcular a média.</a:t>
            </a:r>
            <a:endParaRPr lang="pt-BR" sz="1600" dirty="0">
              <a:solidFill>
                <a:srgbClr val="000000"/>
              </a:solidFill>
            </a:endParaRPr>
          </a:p>
        </p:txBody>
      </p:sp>
      <p:sp>
        <p:nvSpPr>
          <p:cNvPr id="17" name="CaixaDeTexto 16">
            <a:extLst>
              <a:ext uri="{FF2B5EF4-FFF2-40B4-BE49-F238E27FC236}">
                <a16:creationId xmlns:a16="http://schemas.microsoft.com/office/drawing/2014/main" id="{3BF0D1E9-7BF9-4BC5-9A12-A76BF57A2B66}"/>
              </a:ext>
            </a:extLst>
          </p:cNvPr>
          <p:cNvSpPr txBox="1"/>
          <p:nvPr/>
        </p:nvSpPr>
        <p:spPr>
          <a:xfrm>
            <a:off x="205232" y="2994061"/>
            <a:ext cx="10450800" cy="2169825"/>
          </a:xfrm>
          <a:prstGeom prst="rect">
            <a:avLst/>
          </a:prstGeom>
          <a:noFill/>
        </p:spPr>
        <p:txBody>
          <a:bodyPr wrap="square">
            <a:spAutoFit/>
          </a:bodyPr>
          <a:lstStyle/>
          <a:p>
            <a:pPr algn="l"/>
            <a:r>
              <a:rPr lang="pt-BR" sz="2000" b="0" i="0" u="none" strike="noStrike" baseline="0" dirty="0">
                <a:solidFill>
                  <a:srgbClr val="000000"/>
                </a:solidFill>
                <a:latin typeface="CIDFont+F4"/>
              </a:rPr>
              <a:t>Passo a passo:</a:t>
            </a:r>
          </a:p>
          <a:p>
            <a:pPr algn="l"/>
            <a:r>
              <a:rPr lang="pt-BR" sz="2000" b="0" i="0" u="none" strike="noStrike" baseline="0" dirty="0">
                <a:solidFill>
                  <a:srgbClr val="000000"/>
                </a:solidFill>
                <a:latin typeface="CIDFont+F4"/>
              </a:rPr>
              <a:t>• Criar uma tabela com VALUES dos Estados;</a:t>
            </a:r>
          </a:p>
          <a:p>
            <a:pPr algn="l"/>
            <a:r>
              <a:rPr lang="pt-BR" sz="1100" b="0" i="0" u="none" strike="noStrike" baseline="0" dirty="0" err="1">
                <a:solidFill>
                  <a:srgbClr val="000000"/>
                </a:solidFill>
                <a:latin typeface="CIDFont+F6"/>
              </a:rPr>
              <a:t>TabelaEstado</a:t>
            </a:r>
            <a:r>
              <a:rPr lang="pt-BR" sz="1100" b="0" i="0" u="none" strike="noStrike" baseline="0" dirty="0">
                <a:solidFill>
                  <a:srgbClr val="000000"/>
                </a:solidFill>
                <a:latin typeface="CIDFont+F6"/>
              </a:rPr>
              <a:t> = VALUES ('</a:t>
            </a:r>
            <a:r>
              <a:rPr lang="pt-BR" sz="1100" b="0" i="0" u="none" strike="noStrike" baseline="0" dirty="0" err="1">
                <a:solidFill>
                  <a:srgbClr val="000000"/>
                </a:solidFill>
                <a:latin typeface="CIDFont+F6"/>
              </a:rPr>
              <a:t>Reg</a:t>
            </a:r>
            <a:r>
              <a:rPr lang="pt-BR" sz="1100" b="0" i="0" u="none" strike="noStrike" baseline="0" dirty="0">
                <a:solidFill>
                  <a:srgbClr val="000000"/>
                </a:solidFill>
                <a:latin typeface="CIDFont+F6"/>
              </a:rPr>
              <a:t> Vendas'[Estado])</a:t>
            </a:r>
          </a:p>
          <a:p>
            <a:pPr algn="l"/>
            <a:endParaRPr lang="pt-BR" sz="1100" b="0" i="0" u="none" strike="noStrike" baseline="0" dirty="0">
              <a:solidFill>
                <a:srgbClr val="000000"/>
              </a:solidFill>
              <a:latin typeface="CIDFont+F6"/>
            </a:endParaRPr>
          </a:p>
          <a:p>
            <a:pPr algn="l"/>
            <a:r>
              <a:rPr lang="pt-BR" sz="2000" b="0" i="0" u="none" strike="noStrike" baseline="0" dirty="0">
                <a:solidFill>
                  <a:srgbClr val="000000"/>
                </a:solidFill>
                <a:latin typeface="CIDFont+F4"/>
              </a:rPr>
              <a:t>• Adicionar coluna com a medida de Soma;</a:t>
            </a:r>
          </a:p>
          <a:p>
            <a:pPr algn="l"/>
            <a:r>
              <a:rPr lang="pt-BR" sz="1100" b="0" i="0" u="none" strike="noStrike" baseline="0" dirty="0" err="1">
                <a:solidFill>
                  <a:srgbClr val="000000"/>
                </a:solidFill>
                <a:latin typeface="CIDFont+F6"/>
              </a:rPr>
              <a:t>VendaPorEstado</a:t>
            </a:r>
            <a:r>
              <a:rPr lang="pt-BR" sz="1100" b="0" i="0" u="none" strike="noStrike" baseline="0" dirty="0">
                <a:solidFill>
                  <a:srgbClr val="000000"/>
                </a:solidFill>
                <a:latin typeface="CIDFont+F6"/>
              </a:rPr>
              <a:t> = [_</a:t>
            </a:r>
            <a:r>
              <a:rPr lang="pt-BR" sz="1100" b="0" i="0" u="none" strike="noStrike" baseline="0" dirty="0" err="1">
                <a:solidFill>
                  <a:srgbClr val="000000"/>
                </a:solidFill>
                <a:latin typeface="CIDFont+F6"/>
              </a:rPr>
              <a:t>TotalVendas</a:t>
            </a:r>
            <a:r>
              <a:rPr lang="pt-BR" sz="1100" b="0" i="0" u="none" strike="noStrike" baseline="0" dirty="0">
                <a:solidFill>
                  <a:srgbClr val="000000"/>
                </a:solidFill>
                <a:latin typeface="CIDFont+F6"/>
              </a:rPr>
              <a:t>]</a:t>
            </a:r>
          </a:p>
          <a:p>
            <a:pPr algn="l"/>
            <a:endParaRPr lang="pt-BR" sz="1100" b="0" i="0" u="none" strike="noStrike" baseline="0" dirty="0">
              <a:solidFill>
                <a:srgbClr val="000000"/>
              </a:solidFill>
              <a:latin typeface="CIDFont+F6"/>
            </a:endParaRPr>
          </a:p>
          <a:p>
            <a:pPr algn="l"/>
            <a:r>
              <a:rPr lang="pt-BR" sz="2000" b="0" i="0" u="none" strike="noStrike" baseline="0" dirty="0">
                <a:solidFill>
                  <a:srgbClr val="000000"/>
                </a:solidFill>
                <a:latin typeface="CIDFont+F4"/>
              </a:rPr>
              <a:t>• Criar uma medida de media;</a:t>
            </a:r>
          </a:p>
          <a:p>
            <a:pPr algn="l"/>
            <a:r>
              <a:rPr lang="pt-BR" sz="1100" b="0" i="0" u="none" strike="noStrike" baseline="0" dirty="0">
                <a:solidFill>
                  <a:srgbClr val="000000"/>
                </a:solidFill>
                <a:latin typeface="CIDFont+F6"/>
              </a:rPr>
              <a:t>_</a:t>
            </a:r>
            <a:r>
              <a:rPr lang="pt-BR" sz="1100" b="0" i="0" u="none" strike="noStrike" baseline="0" dirty="0" err="1">
                <a:solidFill>
                  <a:srgbClr val="000000"/>
                </a:solidFill>
                <a:latin typeface="CIDFont+F6"/>
              </a:rPr>
              <a:t>MediaPorEstado</a:t>
            </a:r>
            <a:r>
              <a:rPr lang="pt-BR" sz="1100" b="0" i="0" u="none" strike="noStrike" baseline="0" dirty="0">
                <a:solidFill>
                  <a:srgbClr val="000000"/>
                </a:solidFill>
                <a:latin typeface="CIDFont+F6"/>
              </a:rPr>
              <a:t> = AVERAGE(</a:t>
            </a:r>
            <a:r>
              <a:rPr lang="pt-BR" sz="1100" b="0" i="0" u="none" strike="noStrike" baseline="0" dirty="0" err="1">
                <a:solidFill>
                  <a:srgbClr val="000000"/>
                </a:solidFill>
                <a:latin typeface="CIDFont+F6"/>
              </a:rPr>
              <a:t>TabelaEstado</a:t>
            </a:r>
            <a:r>
              <a:rPr lang="pt-BR" sz="1100" b="0" i="0" u="none" strike="noStrike" baseline="0" dirty="0">
                <a:solidFill>
                  <a:srgbClr val="000000"/>
                </a:solidFill>
                <a:latin typeface="CIDFont+F6"/>
              </a:rPr>
              <a:t>[</a:t>
            </a:r>
            <a:r>
              <a:rPr lang="pt-BR" sz="1100" b="0" i="0" u="none" strike="noStrike" baseline="0" dirty="0" err="1">
                <a:solidFill>
                  <a:srgbClr val="000000"/>
                </a:solidFill>
                <a:latin typeface="CIDFont+F6"/>
              </a:rPr>
              <a:t>VendaPorEstado</a:t>
            </a:r>
            <a:r>
              <a:rPr lang="pt-BR" sz="1100" b="0" i="0" u="none" strike="noStrike" baseline="0" dirty="0">
                <a:solidFill>
                  <a:srgbClr val="000000"/>
                </a:solidFill>
                <a:latin typeface="CIDFont+F6"/>
              </a:rPr>
              <a:t>])</a:t>
            </a:r>
            <a:endParaRPr lang="pt-BR" sz="1100" dirty="0">
              <a:solidFill>
                <a:srgbClr val="000000"/>
              </a:solidFill>
            </a:endParaRPr>
          </a:p>
        </p:txBody>
      </p:sp>
      <p:pic>
        <p:nvPicPr>
          <p:cNvPr id="5" name="Imagem 4">
            <a:extLst>
              <a:ext uri="{FF2B5EF4-FFF2-40B4-BE49-F238E27FC236}">
                <a16:creationId xmlns:a16="http://schemas.microsoft.com/office/drawing/2014/main" id="{3CA59670-D41F-4D66-99A3-A58976EE0468}"/>
              </a:ext>
            </a:extLst>
          </p:cNvPr>
          <p:cNvPicPr>
            <a:picLocks noChangeAspect="1"/>
          </p:cNvPicPr>
          <p:nvPr/>
        </p:nvPicPr>
        <p:blipFill>
          <a:blip r:embed="rId4"/>
          <a:stretch>
            <a:fillRect/>
          </a:stretch>
        </p:blipFill>
        <p:spPr>
          <a:xfrm>
            <a:off x="5964424" y="3528006"/>
            <a:ext cx="3765176" cy="1057835"/>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46</a:t>
            </a:fld>
            <a:endParaRPr lang="en-US" noProof="1"/>
          </a:p>
        </p:txBody>
      </p:sp>
    </p:spTree>
    <p:custDataLst>
      <p:tags r:id="rId1"/>
    </p:custDataLst>
    <p:extLst>
      <p:ext uri="{BB962C8B-B14F-4D97-AF65-F5344CB8AC3E}">
        <p14:creationId xmlns:p14="http://schemas.microsoft.com/office/powerpoint/2010/main" val="1503403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pter_conv">
            <a:extLst>
              <a:ext uri="{FF2B5EF4-FFF2-40B4-BE49-F238E27FC236}">
                <a16:creationId xmlns:a16="http://schemas.microsoft.com/office/drawing/2014/main" id="{19D9B686-872F-4C49-9FDB-EF7B5F219A9A}"/>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Exercício – Cálculos no Power BI</a:t>
            </a:r>
          </a:p>
        </p:txBody>
      </p:sp>
      <p:sp>
        <p:nvSpPr>
          <p:cNvPr id="11" name="CaixaDeTexto 10">
            <a:extLst>
              <a:ext uri="{FF2B5EF4-FFF2-40B4-BE49-F238E27FC236}">
                <a16:creationId xmlns:a16="http://schemas.microsoft.com/office/drawing/2014/main" id="{3813379F-6EC7-4C23-916A-0008FA527567}"/>
              </a:ext>
            </a:extLst>
          </p:cNvPr>
          <p:cNvSpPr txBox="1"/>
          <p:nvPr/>
        </p:nvSpPr>
        <p:spPr>
          <a:xfrm>
            <a:off x="327660" y="978099"/>
            <a:ext cx="9105900" cy="2308324"/>
          </a:xfrm>
          <a:prstGeom prst="rect">
            <a:avLst/>
          </a:prstGeom>
          <a:noFill/>
        </p:spPr>
        <p:txBody>
          <a:bodyPr wrap="square">
            <a:spAutoFit/>
          </a:bodyPr>
          <a:lstStyle/>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Com a fonte de dados “Sales </a:t>
            </a:r>
            <a:r>
              <a:rPr lang="pt-BR" sz="1800" b="0" i="0" u="none" strike="noStrike" baseline="0" dirty="0" err="1">
                <a:solidFill>
                  <a:srgbClr val="FF0000"/>
                </a:solidFill>
                <a:latin typeface="CIDFont+F5"/>
              </a:rPr>
              <a:t>product</a:t>
            </a:r>
            <a:r>
              <a:rPr lang="pt-BR" sz="1800" b="0" i="0" u="none" strike="noStrike" baseline="0" dirty="0">
                <a:solidFill>
                  <a:srgbClr val="FF0000"/>
                </a:solidFill>
                <a:latin typeface="CIDFont+F5"/>
              </a:rPr>
              <a:t> data set LONGO.xlsx” utilize o conhecimento</a:t>
            </a:r>
          </a:p>
          <a:p>
            <a:pPr algn="l"/>
            <a:r>
              <a:rPr lang="pt-BR" sz="1800" b="0" i="0" u="none" strike="noStrike" baseline="0" dirty="0">
                <a:solidFill>
                  <a:srgbClr val="FF0000"/>
                </a:solidFill>
                <a:latin typeface="CIDFont+F5"/>
              </a:rPr>
              <a:t>adquirido neste capitulo junto com o roteiro na </a:t>
            </a:r>
            <a:r>
              <a:rPr lang="pt-BR" sz="1800" b="0" i="0" u="none" strike="noStrike" baseline="0">
                <a:solidFill>
                  <a:srgbClr val="FF0000"/>
                </a:solidFill>
                <a:latin typeface="CIDFont+F5"/>
              </a:rPr>
              <a:t>pasta lab2 </a:t>
            </a:r>
            <a:r>
              <a:rPr lang="pt-BR" sz="1800" b="0" i="0" u="none" strike="noStrike" baseline="0" dirty="0">
                <a:solidFill>
                  <a:srgbClr val="FF0000"/>
                </a:solidFill>
                <a:latin typeface="CIDFont+F5"/>
              </a:rPr>
              <a:t>encontrar os valores:</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A média da quantidade de descontos total</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A quantidade de ordens recebidas</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A média mensal de vendas</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FF0000"/>
                </a:solidFill>
                <a:latin typeface="CIDFont+F4"/>
              </a:rPr>
              <a:t>SALVE O ARQUIVO NO SEU COMPUTADOR COMO “</a:t>
            </a:r>
            <a:r>
              <a:rPr lang="pt-BR" sz="1800" b="0" i="0" u="none" strike="noStrike" baseline="0" dirty="0" err="1">
                <a:solidFill>
                  <a:srgbClr val="FF0000"/>
                </a:solidFill>
                <a:latin typeface="CIDFont+F4"/>
              </a:rPr>
              <a:t>Sales.pbix</a:t>
            </a:r>
            <a:r>
              <a:rPr lang="pt-BR" sz="1800" b="0" i="0" u="none" strike="noStrike" baseline="0" dirty="0">
                <a:solidFill>
                  <a:srgbClr val="FF0000"/>
                </a:solidFill>
                <a:latin typeface="CIDFont+F4"/>
              </a:rPr>
              <a:t>”</a:t>
            </a:r>
            <a:endParaRPr lang="pt-BR" dirty="0">
              <a:solidFill>
                <a:srgbClr val="FF0000"/>
              </a:solidFill>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47</a:t>
            </a:fld>
            <a:endParaRPr lang="en-US" noProof="1"/>
          </a:p>
        </p:txBody>
      </p:sp>
    </p:spTree>
    <p:custDataLst>
      <p:tags r:id="rId1"/>
    </p:custDataLst>
    <p:extLst>
      <p:ext uri="{BB962C8B-B14F-4D97-AF65-F5344CB8AC3E}">
        <p14:creationId xmlns:p14="http://schemas.microsoft.com/office/powerpoint/2010/main" val="27095171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2ECBE6F-4685-FED7-0EFA-543BB72DFA33}"/>
              </a:ext>
            </a:extLst>
          </p:cNvPr>
          <p:cNvSpPr txBox="1"/>
          <p:nvPr/>
        </p:nvSpPr>
        <p:spPr>
          <a:xfrm>
            <a:off x="125461" y="1477578"/>
            <a:ext cx="11163834" cy="2900794"/>
          </a:xfrm>
          <a:prstGeom prst="rect">
            <a:avLst/>
          </a:prstGeom>
          <a:noFill/>
        </p:spPr>
        <p:txBody>
          <a:bodyPr wrap="square">
            <a:spAutoFit/>
          </a:bodyPr>
          <a:lstStyle/>
          <a:p>
            <a:pPr fontAlgn="auto">
              <a:lnSpc>
                <a:spcPts val="2300"/>
              </a:lnSpc>
              <a:spcBef>
                <a:spcPts val="500"/>
              </a:spcBef>
              <a:spcAft>
                <a:spcPts val="0"/>
              </a:spcAft>
            </a:pPr>
            <a:r>
              <a:rPr lang="de-DE" sz="9600" b="1" kern="0" dirty="0">
                <a:solidFill>
                  <a:srgbClr val="FFFFFF"/>
                </a:solidFill>
              </a:rPr>
              <a:t>ORGANIZANDO E</a:t>
            </a:r>
          </a:p>
          <a:p>
            <a:pPr fontAlgn="auto">
              <a:lnSpc>
                <a:spcPts val="2300"/>
              </a:lnSpc>
              <a:spcBef>
                <a:spcPts val="500"/>
              </a:spcBef>
              <a:spcAft>
                <a:spcPts val="0"/>
              </a:spcAft>
            </a:pPr>
            <a:endParaRPr lang="de-DE" sz="9600" b="1" kern="0" dirty="0">
              <a:solidFill>
                <a:srgbClr val="FFFFFF"/>
              </a:solidFill>
            </a:endParaRPr>
          </a:p>
          <a:p>
            <a:pPr fontAlgn="auto">
              <a:lnSpc>
                <a:spcPts val="2300"/>
              </a:lnSpc>
              <a:spcBef>
                <a:spcPts val="500"/>
              </a:spcBef>
              <a:spcAft>
                <a:spcPts val="0"/>
              </a:spcAft>
            </a:pPr>
            <a:endParaRPr lang="de-DE" sz="9600" b="1" kern="0" dirty="0">
              <a:solidFill>
                <a:srgbClr val="FFFFFF"/>
              </a:solidFill>
            </a:endParaRPr>
          </a:p>
          <a:p>
            <a:pPr fontAlgn="auto">
              <a:lnSpc>
                <a:spcPts val="2300"/>
              </a:lnSpc>
              <a:spcBef>
                <a:spcPts val="500"/>
              </a:spcBef>
              <a:spcAft>
                <a:spcPts val="0"/>
              </a:spcAft>
            </a:pPr>
            <a:r>
              <a:rPr lang="de-DE" sz="9600" b="1" kern="0" dirty="0">
                <a:solidFill>
                  <a:srgbClr val="FFFFFF"/>
                </a:solidFill>
              </a:rPr>
              <a:t>SIMPLIFICANDO </a:t>
            </a:r>
          </a:p>
          <a:p>
            <a:pPr fontAlgn="auto">
              <a:lnSpc>
                <a:spcPts val="2300"/>
              </a:lnSpc>
              <a:spcBef>
                <a:spcPts val="500"/>
              </a:spcBef>
              <a:spcAft>
                <a:spcPts val="0"/>
              </a:spcAft>
            </a:pPr>
            <a:endParaRPr lang="de-DE" sz="9600" b="1" kern="0" dirty="0">
              <a:solidFill>
                <a:srgbClr val="FFFFFF"/>
              </a:solidFill>
            </a:endParaRPr>
          </a:p>
          <a:p>
            <a:pPr fontAlgn="auto">
              <a:lnSpc>
                <a:spcPts val="2300"/>
              </a:lnSpc>
              <a:spcBef>
                <a:spcPts val="500"/>
              </a:spcBef>
              <a:spcAft>
                <a:spcPts val="0"/>
              </a:spcAft>
            </a:pPr>
            <a:endParaRPr lang="de-DE" sz="9600" b="1" kern="0" dirty="0">
              <a:solidFill>
                <a:srgbClr val="FFFFFF"/>
              </a:solidFill>
            </a:endParaRPr>
          </a:p>
          <a:p>
            <a:pPr fontAlgn="auto">
              <a:lnSpc>
                <a:spcPts val="2300"/>
              </a:lnSpc>
              <a:spcBef>
                <a:spcPts val="500"/>
              </a:spcBef>
              <a:spcAft>
                <a:spcPts val="0"/>
              </a:spcAft>
            </a:pPr>
            <a:r>
              <a:rPr lang="de-DE" sz="9600" b="1" kern="0" dirty="0">
                <a:solidFill>
                  <a:srgbClr val="FFFFFF"/>
                </a:solidFill>
              </a:rPr>
              <a:t>CAMPOS</a:t>
            </a:r>
          </a:p>
          <a:p>
            <a:pPr fontAlgn="auto">
              <a:lnSpc>
                <a:spcPts val="2300"/>
              </a:lnSpc>
              <a:spcBef>
                <a:spcPts val="500"/>
              </a:spcBef>
              <a:spcAft>
                <a:spcPts val="0"/>
              </a:spcAft>
            </a:pPr>
            <a:endParaRPr lang="de-DE" sz="9600" b="1" kern="0" dirty="0">
              <a:solidFill>
                <a:srgbClr val="FFFFFF"/>
              </a:solidFill>
            </a:endParaRPr>
          </a:p>
        </p:txBody>
      </p:sp>
    </p:spTree>
    <p:custDataLst>
      <p:tags r:id="rId1"/>
    </p:custDataLst>
    <p:extLst>
      <p:ext uri="{BB962C8B-B14F-4D97-AF65-F5344CB8AC3E}">
        <p14:creationId xmlns:p14="http://schemas.microsoft.com/office/powerpoint/2010/main" val="517121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pter_conv">
            <a:extLst>
              <a:ext uri="{FF2B5EF4-FFF2-40B4-BE49-F238E27FC236}">
                <a16:creationId xmlns:a16="http://schemas.microsoft.com/office/drawing/2014/main" id="{19D9B686-872F-4C49-9FDB-EF7B5F219A9A}"/>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Relacionamentos</a:t>
            </a:r>
          </a:p>
        </p:txBody>
      </p:sp>
      <p:sp>
        <p:nvSpPr>
          <p:cNvPr id="11" name="CaixaDeTexto 10">
            <a:extLst>
              <a:ext uri="{FF2B5EF4-FFF2-40B4-BE49-F238E27FC236}">
                <a16:creationId xmlns:a16="http://schemas.microsoft.com/office/drawing/2014/main" id="{3813379F-6EC7-4C23-916A-0008FA527567}"/>
              </a:ext>
            </a:extLst>
          </p:cNvPr>
          <p:cNvSpPr txBox="1"/>
          <p:nvPr/>
        </p:nvSpPr>
        <p:spPr>
          <a:xfrm>
            <a:off x="1766100" y="1968699"/>
            <a:ext cx="7437000" cy="1200329"/>
          </a:xfrm>
          <a:prstGeom prst="rect">
            <a:avLst/>
          </a:prstGeom>
          <a:noFill/>
        </p:spPr>
        <p:txBody>
          <a:bodyPr wrap="square">
            <a:spAutoFit/>
          </a:bodyPr>
          <a:lstStyle/>
          <a:p>
            <a:pPr algn="l"/>
            <a:r>
              <a:rPr lang="pt-BR" sz="2400" b="0" i="0" u="none" strike="noStrike" baseline="0" dirty="0">
                <a:solidFill>
                  <a:srgbClr val="000000"/>
                </a:solidFill>
                <a:latin typeface="CIDFont+F4"/>
              </a:rPr>
              <a:t>Objetivo: Preparar os conjuntos de dados adequadamente para desenvolvimento e análise futuros.</a:t>
            </a:r>
            <a:endParaRPr lang="pt-BR" sz="2400" dirty="0">
              <a:solidFill>
                <a:srgbClr val="000000"/>
              </a:solidFill>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49</a:t>
            </a:fld>
            <a:endParaRPr lang="en-US" noProof="1"/>
          </a:p>
        </p:txBody>
      </p:sp>
    </p:spTree>
    <p:custDataLst>
      <p:tags r:id="rId1"/>
    </p:custDataLst>
    <p:extLst>
      <p:ext uri="{BB962C8B-B14F-4D97-AF65-F5344CB8AC3E}">
        <p14:creationId xmlns:p14="http://schemas.microsoft.com/office/powerpoint/2010/main" val="3505178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3"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108249" y="5652110"/>
            <a:ext cx="397090" cy="17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13318" name="Rectangle 5"/>
          <p:cNvSpPr>
            <a:spLocks noChangeArrowheads="1"/>
          </p:cNvSpPr>
          <p:nvPr>
            <p:custDataLst>
              <p:tags r:id="rId3"/>
            </p:custDataLst>
          </p:nvPr>
        </p:nvSpPr>
        <p:spPr bwMode="auto">
          <a:xfrm>
            <a:off x="7793078" y="189975"/>
            <a:ext cx="1909748" cy="15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810">
              <a:solidFill>
                <a:srgbClr val="FFFFFF"/>
              </a:solidFill>
            </a:endParaRPr>
          </a:p>
        </p:txBody>
      </p:sp>
      <p:sp>
        <p:nvSpPr>
          <p:cNvPr id="13320" name="Rectangle 7"/>
          <p:cNvSpPr>
            <a:spLocks noChangeArrowheads="1"/>
          </p:cNvSpPr>
          <p:nvPr>
            <p:custDataLst>
              <p:tags r:id="rId4"/>
            </p:custDataLst>
          </p:nvPr>
        </p:nvSpPr>
        <p:spPr bwMode="auto">
          <a:xfrm>
            <a:off x="9914227" y="6017776"/>
            <a:ext cx="27139" cy="1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spAutoFit/>
          </a:bodyP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720"/>
          </a:p>
        </p:txBody>
      </p:sp>
      <p:pic>
        <p:nvPicPr>
          <p:cNvPr id="13" name="Imagem 12">
            <a:extLst>
              <a:ext uri="{FF2B5EF4-FFF2-40B4-BE49-F238E27FC236}">
                <a16:creationId xmlns:a16="http://schemas.microsoft.com/office/drawing/2014/main" id="{2D885A3B-BD4E-91EA-33CC-31ADCFDF5F46}"/>
              </a:ext>
            </a:extLst>
          </p:cNvPr>
          <p:cNvPicPr>
            <a:picLocks noChangeAspect="1"/>
          </p:cNvPicPr>
          <p:nvPr/>
        </p:nvPicPr>
        <p:blipFill>
          <a:blip r:embed="rId8"/>
          <a:stretch>
            <a:fillRect/>
          </a:stretch>
        </p:blipFill>
        <p:spPr>
          <a:xfrm>
            <a:off x="8482" y="0"/>
            <a:ext cx="10952661" cy="6170613"/>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5</a:t>
            </a:fld>
            <a:endParaRPr lang="en-US" noProof="1"/>
          </a:p>
        </p:txBody>
      </p:sp>
    </p:spTree>
    <p:custDataLst>
      <p:tags r:id="rId1"/>
    </p:custDataLst>
    <p:extLst>
      <p:ext uri="{BB962C8B-B14F-4D97-AF65-F5344CB8AC3E}">
        <p14:creationId xmlns:p14="http://schemas.microsoft.com/office/powerpoint/2010/main" val="429317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pter_conv">
            <a:extLst>
              <a:ext uri="{FF2B5EF4-FFF2-40B4-BE49-F238E27FC236}">
                <a16:creationId xmlns:a16="http://schemas.microsoft.com/office/drawing/2014/main" id="{19D9B686-872F-4C49-9FDB-EF7B5F219A9A}"/>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Relacionamentos</a:t>
            </a:r>
          </a:p>
        </p:txBody>
      </p:sp>
      <p:pic>
        <p:nvPicPr>
          <p:cNvPr id="5" name="Imagem 4">
            <a:extLst>
              <a:ext uri="{FF2B5EF4-FFF2-40B4-BE49-F238E27FC236}">
                <a16:creationId xmlns:a16="http://schemas.microsoft.com/office/drawing/2014/main" id="{44AE4B17-9200-4F92-A14B-C308F4276A29}"/>
              </a:ext>
            </a:extLst>
          </p:cNvPr>
          <p:cNvPicPr>
            <a:picLocks noChangeAspect="1"/>
          </p:cNvPicPr>
          <p:nvPr/>
        </p:nvPicPr>
        <p:blipFill>
          <a:blip r:embed="rId3"/>
          <a:stretch>
            <a:fillRect/>
          </a:stretch>
        </p:blipFill>
        <p:spPr>
          <a:xfrm>
            <a:off x="628714" y="1339528"/>
            <a:ext cx="6319556" cy="3491555"/>
          </a:xfrm>
          <a:prstGeom prst="rect">
            <a:avLst/>
          </a:prstGeom>
        </p:spPr>
      </p:pic>
      <p:sp>
        <p:nvSpPr>
          <p:cNvPr id="8" name="CaixaDeTexto 7">
            <a:extLst>
              <a:ext uri="{FF2B5EF4-FFF2-40B4-BE49-F238E27FC236}">
                <a16:creationId xmlns:a16="http://schemas.microsoft.com/office/drawing/2014/main" id="{4D047B5A-7A0F-455E-82EA-9AA2790D9B82}"/>
              </a:ext>
            </a:extLst>
          </p:cNvPr>
          <p:cNvSpPr txBox="1"/>
          <p:nvPr/>
        </p:nvSpPr>
        <p:spPr>
          <a:xfrm>
            <a:off x="7443707" y="1884976"/>
            <a:ext cx="2608173" cy="1477328"/>
          </a:xfrm>
          <a:prstGeom prst="rect">
            <a:avLst/>
          </a:prstGeom>
          <a:noFill/>
        </p:spPr>
        <p:txBody>
          <a:bodyPr wrap="square">
            <a:spAutoFit/>
          </a:bodyPr>
          <a:lstStyle/>
          <a:p>
            <a:pPr algn="l"/>
            <a:r>
              <a:rPr lang="pt-BR" sz="1800" b="0" i="0" u="none" strike="noStrike" baseline="0" dirty="0">
                <a:solidFill>
                  <a:srgbClr val="000000"/>
                </a:solidFill>
                <a:latin typeface="CIDFont+F4"/>
              </a:rPr>
              <a:t>-Tipos de relação</a:t>
            </a:r>
          </a:p>
          <a:p>
            <a:pPr algn="l"/>
            <a:r>
              <a:rPr lang="pt-BR" sz="1800" b="0" i="0" u="none" strike="noStrike" baseline="0" dirty="0">
                <a:solidFill>
                  <a:srgbClr val="000000"/>
                </a:solidFill>
                <a:latin typeface="CIDFont+F4"/>
              </a:rPr>
              <a:t>-Um para um – 1:1</a:t>
            </a:r>
          </a:p>
          <a:p>
            <a:pPr algn="l"/>
            <a:r>
              <a:rPr lang="pt-BR" sz="1800" b="0" i="0" u="none" strike="noStrike" baseline="0" dirty="0">
                <a:solidFill>
                  <a:srgbClr val="000000"/>
                </a:solidFill>
                <a:latin typeface="CIDFont+F4"/>
              </a:rPr>
              <a:t>-Um para muitos – 1:*</a:t>
            </a:r>
          </a:p>
          <a:p>
            <a:pPr algn="l"/>
            <a:r>
              <a:rPr lang="pt-BR" sz="1800" b="0" i="0" u="none" strike="noStrike" baseline="0" dirty="0">
                <a:solidFill>
                  <a:srgbClr val="000000"/>
                </a:solidFill>
                <a:latin typeface="CIDFont+F4"/>
              </a:rPr>
              <a:t>-Muitos para muitos - *:*</a:t>
            </a:r>
            <a:endParaRPr lang="pt-BR" dirty="0">
              <a:solidFill>
                <a:srgbClr val="000000"/>
              </a:solidFill>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50</a:t>
            </a:fld>
            <a:endParaRPr lang="en-US" noProof="1"/>
          </a:p>
        </p:txBody>
      </p:sp>
    </p:spTree>
    <p:custDataLst>
      <p:tags r:id="rId1"/>
    </p:custDataLst>
    <p:extLst>
      <p:ext uri="{BB962C8B-B14F-4D97-AF65-F5344CB8AC3E}">
        <p14:creationId xmlns:p14="http://schemas.microsoft.com/office/powerpoint/2010/main" val="1299195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pter_conv">
            <a:extLst>
              <a:ext uri="{FF2B5EF4-FFF2-40B4-BE49-F238E27FC236}">
                <a16:creationId xmlns:a16="http://schemas.microsoft.com/office/drawing/2014/main" id="{19D9B686-872F-4C49-9FDB-EF7B5F219A9A}"/>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Relacionamentos</a:t>
            </a:r>
          </a:p>
        </p:txBody>
      </p:sp>
      <p:pic>
        <p:nvPicPr>
          <p:cNvPr id="12" name="Imagem 11">
            <a:extLst>
              <a:ext uri="{FF2B5EF4-FFF2-40B4-BE49-F238E27FC236}">
                <a16:creationId xmlns:a16="http://schemas.microsoft.com/office/drawing/2014/main" id="{28C7D560-E937-4BC7-9453-CE82B53249BB}"/>
              </a:ext>
            </a:extLst>
          </p:cNvPr>
          <p:cNvPicPr>
            <a:picLocks noChangeAspect="1"/>
          </p:cNvPicPr>
          <p:nvPr/>
        </p:nvPicPr>
        <p:blipFill>
          <a:blip r:embed="rId3"/>
          <a:stretch>
            <a:fillRect/>
          </a:stretch>
        </p:blipFill>
        <p:spPr>
          <a:xfrm>
            <a:off x="653506" y="1485900"/>
            <a:ext cx="4086134" cy="3625839"/>
          </a:xfrm>
          <a:prstGeom prst="rect">
            <a:avLst/>
          </a:prstGeom>
        </p:spPr>
      </p:pic>
      <p:pic>
        <p:nvPicPr>
          <p:cNvPr id="14" name="Imagem 13">
            <a:extLst>
              <a:ext uri="{FF2B5EF4-FFF2-40B4-BE49-F238E27FC236}">
                <a16:creationId xmlns:a16="http://schemas.microsoft.com/office/drawing/2014/main" id="{57BE6ED5-30B2-45EB-9645-B3041B58593A}"/>
              </a:ext>
            </a:extLst>
          </p:cNvPr>
          <p:cNvPicPr>
            <a:picLocks noChangeAspect="1"/>
          </p:cNvPicPr>
          <p:nvPr/>
        </p:nvPicPr>
        <p:blipFill>
          <a:blip r:embed="rId4"/>
          <a:stretch>
            <a:fillRect/>
          </a:stretch>
        </p:blipFill>
        <p:spPr>
          <a:xfrm>
            <a:off x="5267911" y="1188669"/>
            <a:ext cx="4576885" cy="3899302"/>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51</a:t>
            </a:fld>
            <a:endParaRPr lang="en-US" noProof="1"/>
          </a:p>
        </p:txBody>
      </p:sp>
    </p:spTree>
    <p:custDataLst>
      <p:tags r:id="rId1"/>
    </p:custDataLst>
    <p:extLst>
      <p:ext uri="{BB962C8B-B14F-4D97-AF65-F5344CB8AC3E}">
        <p14:creationId xmlns:p14="http://schemas.microsoft.com/office/powerpoint/2010/main" val="626272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pter_conv">
            <a:extLst>
              <a:ext uri="{FF2B5EF4-FFF2-40B4-BE49-F238E27FC236}">
                <a16:creationId xmlns:a16="http://schemas.microsoft.com/office/drawing/2014/main" id="{19D9B686-872F-4C49-9FDB-EF7B5F219A9A}"/>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Organizando os dados</a:t>
            </a:r>
          </a:p>
        </p:txBody>
      </p:sp>
      <p:sp>
        <p:nvSpPr>
          <p:cNvPr id="7" name="CaixaDeTexto 6">
            <a:extLst>
              <a:ext uri="{FF2B5EF4-FFF2-40B4-BE49-F238E27FC236}">
                <a16:creationId xmlns:a16="http://schemas.microsoft.com/office/drawing/2014/main" id="{118E895E-D9CA-4BCF-B419-C8A518A12FF7}"/>
              </a:ext>
            </a:extLst>
          </p:cNvPr>
          <p:cNvSpPr txBox="1"/>
          <p:nvPr/>
        </p:nvSpPr>
        <p:spPr>
          <a:xfrm>
            <a:off x="205232" y="988814"/>
            <a:ext cx="5494020" cy="369332"/>
          </a:xfrm>
          <a:prstGeom prst="rect">
            <a:avLst/>
          </a:prstGeom>
          <a:noFill/>
        </p:spPr>
        <p:txBody>
          <a:bodyPr wrap="square">
            <a:spAutoFit/>
          </a:bodyPr>
          <a:lstStyle/>
          <a:p>
            <a:r>
              <a:rPr lang="pt-BR" sz="1800" b="0" i="0" u="none" strike="noStrike" baseline="0" dirty="0">
                <a:solidFill>
                  <a:srgbClr val="000000"/>
                </a:solidFill>
                <a:latin typeface="CIDFont+F4"/>
              </a:rPr>
              <a:t>Organizando medidas:</a:t>
            </a:r>
            <a:endParaRPr lang="pt-BR" dirty="0">
              <a:solidFill>
                <a:srgbClr val="000000"/>
              </a:solidFill>
            </a:endParaRPr>
          </a:p>
        </p:txBody>
      </p:sp>
      <p:sp>
        <p:nvSpPr>
          <p:cNvPr id="9" name="CaixaDeTexto 8">
            <a:extLst>
              <a:ext uri="{FF2B5EF4-FFF2-40B4-BE49-F238E27FC236}">
                <a16:creationId xmlns:a16="http://schemas.microsoft.com/office/drawing/2014/main" id="{6146AAAC-A763-4375-9F51-1E30DC19316C}"/>
              </a:ext>
            </a:extLst>
          </p:cNvPr>
          <p:cNvSpPr txBox="1"/>
          <p:nvPr/>
        </p:nvSpPr>
        <p:spPr>
          <a:xfrm>
            <a:off x="410845" y="1698960"/>
            <a:ext cx="5494020" cy="923330"/>
          </a:xfrm>
          <a:prstGeom prst="rect">
            <a:avLst/>
          </a:prstGeom>
          <a:noFill/>
        </p:spPr>
        <p:txBody>
          <a:bodyPr wrap="square">
            <a:spAutoFit/>
          </a:bodyPr>
          <a:lstStyle/>
          <a:p>
            <a:pPr algn="l"/>
            <a:r>
              <a:rPr lang="pt-BR" sz="1800" b="0" i="0" u="none" strike="noStrike" baseline="0" dirty="0">
                <a:solidFill>
                  <a:srgbClr val="000000"/>
                </a:solidFill>
                <a:latin typeface="CIDFont+F4"/>
              </a:rPr>
              <a:t>1.Utilizar caracteres especiais</a:t>
            </a:r>
          </a:p>
          <a:p>
            <a:pPr algn="l"/>
            <a:r>
              <a:rPr lang="pt-BR" sz="1800" b="0" i="0" u="none" strike="noStrike" baseline="0" dirty="0">
                <a:solidFill>
                  <a:srgbClr val="000000"/>
                </a:solidFill>
                <a:latin typeface="CIDFont+F4"/>
              </a:rPr>
              <a:t>(%) para manter as medidas no</a:t>
            </a:r>
          </a:p>
          <a:p>
            <a:pPr algn="l"/>
            <a:r>
              <a:rPr lang="pt-BR" sz="1800" b="0" i="0" u="none" strike="noStrike" baseline="0" dirty="0">
                <a:solidFill>
                  <a:srgbClr val="000000"/>
                </a:solidFill>
                <a:latin typeface="CIDFont+F4"/>
              </a:rPr>
              <a:t>topo da lista</a:t>
            </a:r>
            <a:endParaRPr lang="pt-BR" dirty="0">
              <a:solidFill>
                <a:srgbClr val="000000"/>
              </a:solidFill>
            </a:endParaRPr>
          </a:p>
        </p:txBody>
      </p:sp>
      <p:pic>
        <p:nvPicPr>
          <p:cNvPr id="8" name="Imagem 7">
            <a:extLst>
              <a:ext uri="{FF2B5EF4-FFF2-40B4-BE49-F238E27FC236}">
                <a16:creationId xmlns:a16="http://schemas.microsoft.com/office/drawing/2014/main" id="{2ABCE8A1-889B-48F3-88D0-F75343535A78}"/>
              </a:ext>
            </a:extLst>
          </p:cNvPr>
          <p:cNvPicPr>
            <a:picLocks noChangeAspect="1"/>
          </p:cNvPicPr>
          <p:nvPr/>
        </p:nvPicPr>
        <p:blipFill>
          <a:blip r:embed="rId3"/>
          <a:stretch>
            <a:fillRect/>
          </a:stretch>
        </p:blipFill>
        <p:spPr>
          <a:xfrm>
            <a:off x="410845" y="2735624"/>
            <a:ext cx="2894935" cy="1774314"/>
          </a:xfrm>
          <a:prstGeom prst="rect">
            <a:avLst/>
          </a:prstGeom>
        </p:spPr>
      </p:pic>
      <p:sp>
        <p:nvSpPr>
          <p:cNvPr id="13" name="CaixaDeTexto 12">
            <a:extLst>
              <a:ext uri="{FF2B5EF4-FFF2-40B4-BE49-F238E27FC236}">
                <a16:creationId xmlns:a16="http://schemas.microsoft.com/office/drawing/2014/main" id="{0C8D43FF-F31B-4DCE-9D28-49B2C4FE5FB9}"/>
              </a:ext>
            </a:extLst>
          </p:cNvPr>
          <p:cNvSpPr txBox="1"/>
          <p:nvPr/>
        </p:nvSpPr>
        <p:spPr>
          <a:xfrm>
            <a:off x="4210050" y="1698960"/>
            <a:ext cx="5494020" cy="646331"/>
          </a:xfrm>
          <a:prstGeom prst="rect">
            <a:avLst/>
          </a:prstGeom>
          <a:noFill/>
        </p:spPr>
        <p:txBody>
          <a:bodyPr wrap="square">
            <a:spAutoFit/>
          </a:bodyPr>
          <a:lstStyle/>
          <a:p>
            <a:pPr algn="l"/>
            <a:r>
              <a:rPr lang="pt-BR" sz="1800" b="0" i="0" u="none" strike="noStrike" baseline="0" dirty="0">
                <a:solidFill>
                  <a:srgbClr val="000000"/>
                </a:solidFill>
                <a:latin typeface="CIDFont+F4"/>
              </a:rPr>
              <a:t>2.Criar tabela para</a:t>
            </a:r>
          </a:p>
          <a:p>
            <a:pPr algn="l"/>
            <a:r>
              <a:rPr lang="pt-BR" sz="1800" b="0" i="0" u="none" strike="noStrike" baseline="0" dirty="0">
                <a:solidFill>
                  <a:srgbClr val="000000"/>
                </a:solidFill>
                <a:latin typeface="CIDFont+F4"/>
              </a:rPr>
              <a:t>armazenar medidas</a:t>
            </a:r>
            <a:endParaRPr lang="pt-BR" dirty="0">
              <a:solidFill>
                <a:srgbClr val="000000"/>
              </a:solidFill>
            </a:endParaRPr>
          </a:p>
        </p:txBody>
      </p:sp>
      <p:pic>
        <p:nvPicPr>
          <p:cNvPr id="15" name="Imagem 14">
            <a:extLst>
              <a:ext uri="{FF2B5EF4-FFF2-40B4-BE49-F238E27FC236}">
                <a16:creationId xmlns:a16="http://schemas.microsoft.com/office/drawing/2014/main" id="{CB434E7E-E07B-4340-8DBE-28019515B921}"/>
              </a:ext>
            </a:extLst>
          </p:cNvPr>
          <p:cNvPicPr>
            <a:picLocks noChangeAspect="1"/>
          </p:cNvPicPr>
          <p:nvPr/>
        </p:nvPicPr>
        <p:blipFill>
          <a:blip r:embed="rId4"/>
          <a:stretch>
            <a:fillRect/>
          </a:stretch>
        </p:blipFill>
        <p:spPr>
          <a:xfrm>
            <a:off x="3846184" y="2759335"/>
            <a:ext cx="2868826" cy="1654546"/>
          </a:xfrm>
          <a:prstGeom prst="rect">
            <a:avLst/>
          </a:prstGeom>
        </p:spPr>
      </p:pic>
      <p:sp>
        <p:nvSpPr>
          <p:cNvPr id="17" name="CaixaDeTexto 16">
            <a:extLst>
              <a:ext uri="{FF2B5EF4-FFF2-40B4-BE49-F238E27FC236}">
                <a16:creationId xmlns:a16="http://schemas.microsoft.com/office/drawing/2014/main" id="{0EEB86D1-D866-4135-92D4-A47FB0AD214A}"/>
              </a:ext>
            </a:extLst>
          </p:cNvPr>
          <p:cNvSpPr txBox="1"/>
          <p:nvPr/>
        </p:nvSpPr>
        <p:spPr>
          <a:xfrm>
            <a:off x="7219950" y="1698960"/>
            <a:ext cx="5494020" cy="646331"/>
          </a:xfrm>
          <a:prstGeom prst="rect">
            <a:avLst/>
          </a:prstGeom>
          <a:noFill/>
        </p:spPr>
        <p:txBody>
          <a:bodyPr wrap="square">
            <a:spAutoFit/>
          </a:bodyPr>
          <a:lstStyle/>
          <a:p>
            <a:pPr algn="l"/>
            <a:r>
              <a:rPr lang="pt-BR" sz="1800" b="0" i="0" u="none" strike="noStrike" baseline="0" dirty="0">
                <a:solidFill>
                  <a:srgbClr val="000000"/>
                </a:solidFill>
                <a:latin typeface="CIDFont+F4"/>
              </a:rPr>
              <a:t>3.Definir uma pasta para as</a:t>
            </a:r>
          </a:p>
          <a:p>
            <a:pPr algn="l"/>
            <a:r>
              <a:rPr lang="pt-BR" sz="1800" b="0" i="0" u="none" strike="noStrike" baseline="0" dirty="0">
                <a:solidFill>
                  <a:srgbClr val="000000"/>
                </a:solidFill>
                <a:latin typeface="CIDFont+F4"/>
              </a:rPr>
              <a:t>medidas específicas daquela fonte</a:t>
            </a:r>
            <a:endParaRPr lang="pt-BR" dirty="0">
              <a:solidFill>
                <a:srgbClr val="000000"/>
              </a:solidFill>
            </a:endParaRPr>
          </a:p>
        </p:txBody>
      </p:sp>
      <p:pic>
        <p:nvPicPr>
          <p:cNvPr id="19" name="Imagem 18">
            <a:extLst>
              <a:ext uri="{FF2B5EF4-FFF2-40B4-BE49-F238E27FC236}">
                <a16:creationId xmlns:a16="http://schemas.microsoft.com/office/drawing/2014/main" id="{70317B1B-8ADC-4F11-9415-DF7E491C1CA0}"/>
              </a:ext>
            </a:extLst>
          </p:cNvPr>
          <p:cNvPicPr>
            <a:picLocks noChangeAspect="1"/>
          </p:cNvPicPr>
          <p:nvPr/>
        </p:nvPicPr>
        <p:blipFill>
          <a:blip r:embed="rId5"/>
          <a:stretch>
            <a:fillRect/>
          </a:stretch>
        </p:blipFill>
        <p:spPr>
          <a:xfrm>
            <a:off x="7380965" y="2735624"/>
            <a:ext cx="3014657" cy="1876143"/>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52</a:t>
            </a:fld>
            <a:endParaRPr lang="en-US" noProof="1"/>
          </a:p>
        </p:txBody>
      </p:sp>
    </p:spTree>
    <p:custDataLst>
      <p:tags r:id="rId1"/>
    </p:custDataLst>
    <p:extLst>
      <p:ext uri="{BB962C8B-B14F-4D97-AF65-F5344CB8AC3E}">
        <p14:creationId xmlns:p14="http://schemas.microsoft.com/office/powerpoint/2010/main" val="539217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pter_conv">
            <a:extLst>
              <a:ext uri="{FF2B5EF4-FFF2-40B4-BE49-F238E27FC236}">
                <a16:creationId xmlns:a16="http://schemas.microsoft.com/office/drawing/2014/main" id="{19D9B686-872F-4C49-9FDB-EF7B5F219A9A}"/>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Organizando os dados</a:t>
            </a:r>
          </a:p>
        </p:txBody>
      </p:sp>
      <p:sp>
        <p:nvSpPr>
          <p:cNvPr id="12" name="CaixaDeTexto 11">
            <a:extLst>
              <a:ext uri="{FF2B5EF4-FFF2-40B4-BE49-F238E27FC236}">
                <a16:creationId xmlns:a16="http://schemas.microsoft.com/office/drawing/2014/main" id="{856E5B72-C515-4B61-B39B-E5EF81D19754}"/>
              </a:ext>
            </a:extLst>
          </p:cNvPr>
          <p:cNvSpPr txBox="1"/>
          <p:nvPr/>
        </p:nvSpPr>
        <p:spPr>
          <a:xfrm>
            <a:off x="410845" y="915584"/>
            <a:ext cx="6366222" cy="369332"/>
          </a:xfrm>
          <a:prstGeom prst="rect">
            <a:avLst/>
          </a:prstGeom>
          <a:noFill/>
        </p:spPr>
        <p:txBody>
          <a:bodyPr wrap="square">
            <a:spAutoFit/>
          </a:bodyPr>
          <a:lstStyle/>
          <a:p>
            <a:r>
              <a:rPr lang="pt-BR" sz="1800" b="0" i="0" u="none" strike="noStrike" baseline="0" dirty="0">
                <a:solidFill>
                  <a:srgbClr val="000000"/>
                </a:solidFill>
                <a:latin typeface="CIDFont+F4"/>
              </a:rPr>
              <a:t>Hierarquias para </a:t>
            </a:r>
            <a:r>
              <a:rPr lang="pt-BR" sz="1800" b="0" i="0" u="none" strike="noStrike" baseline="0" dirty="0" err="1">
                <a:solidFill>
                  <a:srgbClr val="000000"/>
                </a:solidFill>
                <a:latin typeface="CIDFont+F4"/>
              </a:rPr>
              <a:t>organizer</a:t>
            </a:r>
            <a:r>
              <a:rPr lang="pt-BR" sz="1800" b="0" i="0" u="none" strike="noStrike" baseline="0" dirty="0">
                <a:solidFill>
                  <a:srgbClr val="000000"/>
                </a:solidFill>
                <a:latin typeface="CIDFont+F4"/>
              </a:rPr>
              <a:t> os dados</a:t>
            </a:r>
            <a:endParaRPr lang="pt-BR" dirty="0">
              <a:solidFill>
                <a:srgbClr val="000000"/>
              </a:solidFill>
            </a:endParaRPr>
          </a:p>
        </p:txBody>
      </p:sp>
      <p:sp>
        <p:nvSpPr>
          <p:cNvPr id="14" name="CaixaDeTexto 13">
            <a:extLst>
              <a:ext uri="{FF2B5EF4-FFF2-40B4-BE49-F238E27FC236}">
                <a16:creationId xmlns:a16="http://schemas.microsoft.com/office/drawing/2014/main" id="{E1A54C5E-6EAE-44E3-82F7-14E1D4CC6FA3}"/>
              </a:ext>
            </a:extLst>
          </p:cNvPr>
          <p:cNvSpPr txBox="1"/>
          <p:nvPr/>
        </p:nvSpPr>
        <p:spPr>
          <a:xfrm>
            <a:off x="846946" y="1610111"/>
            <a:ext cx="5494020" cy="584775"/>
          </a:xfrm>
          <a:prstGeom prst="rect">
            <a:avLst/>
          </a:prstGeom>
          <a:noFill/>
        </p:spPr>
        <p:txBody>
          <a:bodyPr wrap="square">
            <a:spAutoFit/>
          </a:bodyPr>
          <a:lstStyle/>
          <a:p>
            <a:pPr algn="l"/>
            <a:r>
              <a:rPr lang="pt-BR" sz="1600" b="0" i="0" u="none" strike="noStrike" baseline="0" dirty="0">
                <a:solidFill>
                  <a:srgbClr val="000000"/>
                </a:solidFill>
                <a:latin typeface="CIDFont+F4"/>
              </a:rPr>
              <a:t>Campos do tipo data são </a:t>
            </a:r>
            <a:r>
              <a:rPr lang="pt-BR" sz="1600" b="0" i="0" u="none" strike="noStrike" baseline="0" dirty="0" err="1">
                <a:solidFill>
                  <a:srgbClr val="000000"/>
                </a:solidFill>
                <a:latin typeface="CIDFont+F4"/>
              </a:rPr>
              <a:t>hirarquias</a:t>
            </a:r>
            <a:endParaRPr lang="pt-BR" sz="1600" b="0" i="0" u="none" strike="noStrike" baseline="0" dirty="0">
              <a:solidFill>
                <a:srgbClr val="000000"/>
              </a:solidFill>
              <a:latin typeface="CIDFont+F4"/>
            </a:endParaRPr>
          </a:p>
          <a:p>
            <a:pPr algn="l"/>
            <a:r>
              <a:rPr lang="pt-BR" sz="1600" b="0" i="0" u="none" strike="noStrike" baseline="0" dirty="0">
                <a:solidFill>
                  <a:srgbClr val="000000"/>
                </a:solidFill>
                <a:latin typeface="CIDFont+F4"/>
              </a:rPr>
              <a:t>criadas automaticamente</a:t>
            </a:r>
            <a:endParaRPr lang="pt-BR" sz="1600" dirty="0">
              <a:solidFill>
                <a:srgbClr val="000000"/>
              </a:solidFill>
            </a:endParaRPr>
          </a:p>
        </p:txBody>
      </p:sp>
      <p:pic>
        <p:nvPicPr>
          <p:cNvPr id="10" name="Imagem 9">
            <a:extLst>
              <a:ext uri="{FF2B5EF4-FFF2-40B4-BE49-F238E27FC236}">
                <a16:creationId xmlns:a16="http://schemas.microsoft.com/office/drawing/2014/main" id="{44E6A8A1-1416-4A55-885A-4E6370232925}"/>
              </a:ext>
            </a:extLst>
          </p:cNvPr>
          <p:cNvPicPr>
            <a:picLocks noChangeAspect="1"/>
          </p:cNvPicPr>
          <p:nvPr/>
        </p:nvPicPr>
        <p:blipFill>
          <a:blip r:embed="rId3"/>
          <a:stretch>
            <a:fillRect/>
          </a:stretch>
        </p:blipFill>
        <p:spPr>
          <a:xfrm>
            <a:off x="1239128" y="2085741"/>
            <a:ext cx="2151529" cy="1999129"/>
          </a:xfrm>
          <a:prstGeom prst="rect">
            <a:avLst/>
          </a:prstGeom>
        </p:spPr>
      </p:pic>
      <p:sp>
        <p:nvSpPr>
          <p:cNvPr id="18" name="CaixaDeTexto 17">
            <a:extLst>
              <a:ext uri="{FF2B5EF4-FFF2-40B4-BE49-F238E27FC236}">
                <a16:creationId xmlns:a16="http://schemas.microsoft.com/office/drawing/2014/main" id="{C972EC0D-8ED0-4D3B-BA0A-06F9957B2923}"/>
              </a:ext>
            </a:extLst>
          </p:cNvPr>
          <p:cNvSpPr txBox="1"/>
          <p:nvPr/>
        </p:nvSpPr>
        <p:spPr>
          <a:xfrm>
            <a:off x="5688329" y="1610111"/>
            <a:ext cx="6366221" cy="830997"/>
          </a:xfrm>
          <a:prstGeom prst="rect">
            <a:avLst/>
          </a:prstGeom>
          <a:noFill/>
        </p:spPr>
        <p:txBody>
          <a:bodyPr wrap="square">
            <a:spAutoFit/>
          </a:bodyPr>
          <a:lstStyle/>
          <a:p>
            <a:pPr algn="l"/>
            <a:r>
              <a:rPr lang="pt-BR" sz="1600" b="0" i="0" u="none" strike="noStrike" baseline="0" dirty="0">
                <a:solidFill>
                  <a:srgbClr val="000000"/>
                </a:solidFill>
                <a:latin typeface="CIDFont+F4"/>
              </a:rPr>
              <a:t>Estruturas </a:t>
            </a:r>
            <a:r>
              <a:rPr lang="pt-BR" sz="1600" b="0" i="0" u="none" strike="noStrike" baseline="0" dirty="0" err="1">
                <a:solidFill>
                  <a:srgbClr val="000000"/>
                </a:solidFill>
                <a:latin typeface="CIDFont+F4"/>
              </a:rPr>
              <a:t>hierarquicas</a:t>
            </a:r>
            <a:r>
              <a:rPr lang="pt-BR" sz="1600" b="0" i="0" u="none" strike="noStrike" baseline="0" dirty="0">
                <a:solidFill>
                  <a:srgbClr val="000000"/>
                </a:solidFill>
                <a:latin typeface="CIDFont+F4"/>
              </a:rPr>
              <a:t> também</a:t>
            </a:r>
          </a:p>
          <a:p>
            <a:pPr algn="l"/>
            <a:r>
              <a:rPr lang="pt-BR" sz="1600" b="0" i="0" u="none" strike="noStrike" baseline="0" dirty="0">
                <a:solidFill>
                  <a:srgbClr val="000000"/>
                </a:solidFill>
                <a:latin typeface="CIDFont+F4"/>
              </a:rPr>
              <a:t>podem ser criadas com o botão</a:t>
            </a:r>
          </a:p>
          <a:p>
            <a:pPr algn="l"/>
            <a:r>
              <a:rPr lang="pt-BR" sz="1600" b="0" i="0" u="none" strike="noStrike" baseline="0" dirty="0">
                <a:solidFill>
                  <a:srgbClr val="000000"/>
                </a:solidFill>
                <a:latin typeface="CIDFont+F4"/>
              </a:rPr>
              <a:t>direito do mouse</a:t>
            </a:r>
            <a:endParaRPr lang="pt-BR" sz="1600" dirty="0">
              <a:solidFill>
                <a:srgbClr val="000000"/>
              </a:solidFill>
            </a:endParaRPr>
          </a:p>
        </p:txBody>
      </p:sp>
      <p:pic>
        <p:nvPicPr>
          <p:cNvPr id="20" name="Imagem 19">
            <a:extLst>
              <a:ext uri="{FF2B5EF4-FFF2-40B4-BE49-F238E27FC236}">
                <a16:creationId xmlns:a16="http://schemas.microsoft.com/office/drawing/2014/main" id="{0CB49B8E-8616-4A90-BF35-A023336EEC05}"/>
              </a:ext>
            </a:extLst>
          </p:cNvPr>
          <p:cNvPicPr>
            <a:picLocks noChangeAspect="1"/>
          </p:cNvPicPr>
          <p:nvPr/>
        </p:nvPicPr>
        <p:blipFill>
          <a:blip r:embed="rId4"/>
          <a:stretch>
            <a:fillRect/>
          </a:stretch>
        </p:blipFill>
        <p:spPr>
          <a:xfrm>
            <a:off x="5688329" y="2900966"/>
            <a:ext cx="1900518" cy="1111624"/>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53</a:t>
            </a:fld>
            <a:endParaRPr lang="en-US" noProof="1"/>
          </a:p>
        </p:txBody>
      </p:sp>
    </p:spTree>
    <p:custDataLst>
      <p:tags r:id="rId1"/>
    </p:custDataLst>
    <p:extLst>
      <p:ext uri="{BB962C8B-B14F-4D97-AF65-F5344CB8AC3E}">
        <p14:creationId xmlns:p14="http://schemas.microsoft.com/office/powerpoint/2010/main" val="38307300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pter_conv">
            <a:extLst>
              <a:ext uri="{FF2B5EF4-FFF2-40B4-BE49-F238E27FC236}">
                <a16:creationId xmlns:a16="http://schemas.microsoft.com/office/drawing/2014/main" id="{19D9B686-872F-4C49-9FDB-EF7B5F219A9A}"/>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Organizando os dados</a:t>
            </a:r>
          </a:p>
        </p:txBody>
      </p:sp>
      <p:sp>
        <p:nvSpPr>
          <p:cNvPr id="12" name="CaixaDeTexto 11">
            <a:extLst>
              <a:ext uri="{FF2B5EF4-FFF2-40B4-BE49-F238E27FC236}">
                <a16:creationId xmlns:a16="http://schemas.microsoft.com/office/drawing/2014/main" id="{856E5B72-C515-4B61-B39B-E5EF81D19754}"/>
              </a:ext>
            </a:extLst>
          </p:cNvPr>
          <p:cNvSpPr txBox="1"/>
          <p:nvPr/>
        </p:nvSpPr>
        <p:spPr>
          <a:xfrm>
            <a:off x="205232" y="1173762"/>
            <a:ext cx="6366222" cy="369332"/>
          </a:xfrm>
          <a:prstGeom prst="rect">
            <a:avLst/>
          </a:prstGeom>
          <a:noFill/>
        </p:spPr>
        <p:txBody>
          <a:bodyPr wrap="square">
            <a:spAutoFit/>
          </a:bodyPr>
          <a:lstStyle/>
          <a:p>
            <a:r>
              <a:rPr lang="pt-BR" sz="1800" b="0" i="0" u="none" strike="noStrike" baseline="0" dirty="0">
                <a:solidFill>
                  <a:srgbClr val="000000"/>
                </a:solidFill>
                <a:latin typeface="CIDFont+F4"/>
              </a:rPr>
              <a:t>Agrupar os dados com grupos</a:t>
            </a:r>
            <a:endParaRPr lang="pt-BR" dirty="0">
              <a:solidFill>
                <a:srgbClr val="000000"/>
              </a:solidFill>
              <a:latin typeface="CIDFont+F4"/>
            </a:endParaRPr>
          </a:p>
        </p:txBody>
      </p:sp>
      <p:pic>
        <p:nvPicPr>
          <p:cNvPr id="5" name="Imagem 4">
            <a:extLst>
              <a:ext uri="{FF2B5EF4-FFF2-40B4-BE49-F238E27FC236}">
                <a16:creationId xmlns:a16="http://schemas.microsoft.com/office/drawing/2014/main" id="{E50635EB-3545-4235-BAD5-E5EC82356823}"/>
              </a:ext>
            </a:extLst>
          </p:cNvPr>
          <p:cNvPicPr>
            <a:picLocks noChangeAspect="1"/>
          </p:cNvPicPr>
          <p:nvPr/>
        </p:nvPicPr>
        <p:blipFill>
          <a:blip r:embed="rId3"/>
          <a:stretch>
            <a:fillRect/>
          </a:stretch>
        </p:blipFill>
        <p:spPr>
          <a:xfrm>
            <a:off x="333256" y="1735592"/>
            <a:ext cx="4506994" cy="3274060"/>
          </a:xfrm>
          <a:prstGeom prst="rect">
            <a:avLst/>
          </a:prstGeom>
        </p:spPr>
      </p:pic>
      <p:sp>
        <p:nvSpPr>
          <p:cNvPr id="6" name="Retângulo 5">
            <a:extLst>
              <a:ext uri="{FF2B5EF4-FFF2-40B4-BE49-F238E27FC236}">
                <a16:creationId xmlns:a16="http://schemas.microsoft.com/office/drawing/2014/main" id="{851DCB9C-AD21-45C7-B053-52B9DD2BBFFE}"/>
              </a:ext>
            </a:extLst>
          </p:cNvPr>
          <p:cNvSpPr/>
          <p:nvPr/>
        </p:nvSpPr>
        <p:spPr>
          <a:xfrm>
            <a:off x="1021080" y="2446020"/>
            <a:ext cx="1341120" cy="137160"/>
          </a:xfrm>
          <a:prstGeom prst="rect">
            <a:avLst/>
          </a:prstGeom>
          <a:noFill/>
          <a:ln w="9525" cap="flat" cmpd="sng" algn="ctr">
            <a:solidFill>
              <a:srgbClr val="C0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FF0000"/>
              </a:solidFill>
              <a:effectLst/>
              <a:highlight>
                <a:srgbClr val="FF0000"/>
              </a:highlight>
              <a:uLnTx/>
              <a:uFillTx/>
              <a:latin typeface="+mn-lt"/>
              <a:ea typeface="+mn-ea"/>
              <a:cs typeface="+mn-cs"/>
            </a:endParaRPr>
          </a:p>
        </p:txBody>
      </p:sp>
      <p:pic>
        <p:nvPicPr>
          <p:cNvPr id="8" name="Imagem 7">
            <a:extLst>
              <a:ext uri="{FF2B5EF4-FFF2-40B4-BE49-F238E27FC236}">
                <a16:creationId xmlns:a16="http://schemas.microsoft.com/office/drawing/2014/main" id="{C64660DA-C5B0-410A-8A6D-1BCFE971AE37}"/>
              </a:ext>
            </a:extLst>
          </p:cNvPr>
          <p:cNvPicPr>
            <a:picLocks noChangeAspect="1"/>
          </p:cNvPicPr>
          <p:nvPr/>
        </p:nvPicPr>
        <p:blipFill>
          <a:blip r:embed="rId4"/>
          <a:stretch>
            <a:fillRect/>
          </a:stretch>
        </p:blipFill>
        <p:spPr>
          <a:xfrm>
            <a:off x="5611894" y="1805357"/>
            <a:ext cx="4410957" cy="3204295"/>
          </a:xfrm>
          <a:prstGeom prst="rect">
            <a:avLst/>
          </a:prstGeom>
        </p:spPr>
      </p:pic>
      <p:sp>
        <p:nvSpPr>
          <p:cNvPr id="16" name="CaixaDeTexto 15">
            <a:extLst>
              <a:ext uri="{FF2B5EF4-FFF2-40B4-BE49-F238E27FC236}">
                <a16:creationId xmlns:a16="http://schemas.microsoft.com/office/drawing/2014/main" id="{E569EC79-B8AE-49B4-8E42-D8EABCC62F48}"/>
              </a:ext>
            </a:extLst>
          </p:cNvPr>
          <p:cNvSpPr txBox="1"/>
          <p:nvPr/>
        </p:nvSpPr>
        <p:spPr>
          <a:xfrm>
            <a:off x="5349240" y="1256916"/>
            <a:ext cx="6366222" cy="369332"/>
          </a:xfrm>
          <a:prstGeom prst="rect">
            <a:avLst/>
          </a:prstGeom>
          <a:noFill/>
        </p:spPr>
        <p:txBody>
          <a:bodyPr wrap="square">
            <a:spAutoFit/>
          </a:bodyPr>
          <a:lstStyle/>
          <a:p>
            <a:r>
              <a:rPr lang="pt-BR" dirty="0">
                <a:solidFill>
                  <a:srgbClr val="000000"/>
                </a:solidFill>
                <a:latin typeface="CIDFont+F4"/>
              </a:rPr>
              <a:t>Usar compartimentos para separar os dados</a:t>
            </a:r>
          </a:p>
        </p:txBody>
      </p:sp>
      <p:sp>
        <p:nvSpPr>
          <p:cNvPr id="17" name="Retângulo 16">
            <a:extLst>
              <a:ext uri="{FF2B5EF4-FFF2-40B4-BE49-F238E27FC236}">
                <a16:creationId xmlns:a16="http://schemas.microsoft.com/office/drawing/2014/main" id="{CF872E2E-8403-4D0B-A7A2-502A639F2ED0}"/>
              </a:ext>
            </a:extLst>
          </p:cNvPr>
          <p:cNvSpPr/>
          <p:nvPr/>
        </p:nvSpPr>
        <p:spPr>
          <a:xfrm>
            <a:off x="6240780" y="2474581"/>
            <a:ext cx="1470660" cy="205740"/>
          </a:xfrm>
          <a:prstGeom prst="rect">
            <a:avLst/>
          </a:prstGeom>
          <a:noFill/>
          <a:ln w="9525" cap="flat" cmpd="sng" algn="ctr">
            <a:solidFill>
              <a:srgbClr val="C0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FF0000"/>
              </a:solidFill>
              <a:effectLst/>
              <a:highlight>
                <a:srgbClr val="FF0000"/>
              </a:highlight>
              <a:uLnTx/>
              <a:uFillTx/>
              <a:latin typeface="+mn-lt"/>
              <a:ea typeface="+mn-ea"/>
              <a:cs typeface="+mn-cs"/>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54</a:t>
            </a:fld>
            <a:endParaRPr lang="en-US" noProof="1"/>
          </a:p>
        </p:txBody>
      </p:sp>
    </p:spTree>
    <p:custDataLst>
      <p:tags r:id="rId1"/>
    </p:custDataLst>
    <p:extLst>
      <p:ext uri="{BB962C8B-B14F-4D97-AF65-F5344CB8AC3E}">
        <p14:creationId xmlns:p14="http://schemas.microsoft.com/office/powerpoint/2010/main" val="476760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pter_conv">
            <a:extLst>
              <a:ext uri="{FF2B5EF4-FFF2-40B4-BE49-F238E27FC236}">
                <a16:creationId xmlns:a16="http://schemas.microsoft.com/office/drawing/2014/main" id="{19D9B686-872F-4C49-9FDB-EF7B5F219A9A}"/>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Exercício – Organizando os dados</a:t>
            </a:r>
          </a:p>
        </p:txBody>
      </p:sp>
      <p:sp>
        <p:nvSpPr>
          <p:cNvPr id="11" name="CaixaDeTexto 10">
            <a:extLst>
              <a:ext uri="{FF2B5EF4-FFF2-40B4-BE49-F238E27FC236}">
                <a16:creationId xmlns:a16="http://schemas.microsoft.com/office/drawing/2014/main" id="{8D3FFB8E-D169-4283-98A2-F7B28059EFCC}"/>
              </a:ext>
            </a:extLst>
          </p:cNvPr>
          <p:cNvSpPr txBox="1"/>
          <p:nvPr/>
        </p:nvSpPr>
        <p:spPr>
          <a:xfrm>
            <a:off x="205232" y="1048524"/>
            <a:ext cx="8999220" cy="4801314"/>
          </a:xfrm>
          <a:prstGeom prst="rect">
            <a:avLst/>
          </a:prstGeom>
          <a:noFill/>
        </p:spPr>
        <p:txBody>
          <a:bodyPr wrap="square">
            <a:spAutoFit/>
          </a:bodyPr>
          <a:lstStyle/>
          <a:p>
            <a:pPr algn="l"/>
            <a:r>
              <a:rPr lang="pt-BR" sz="1800" b="0" i="0" u="none" strike="noStrike" baseline="0" dirty="0">
                <a:solidFill>
                  <a:srgbClr val="FF0000"/>
                </a:solidFill>
                <a:latin typeface="CIDFont+F5"/>
              </a:rPr>
              <a:t>Usando como fonte o arquivo “Superloja split”</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Conecte todas as fontes através de relacionamentos entre campos chave;</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Corrigir os tipos de dados da fonte vendas</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Organizar os dados</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Crie uma medida “_Soma de vendas” para calcular o </a:t>
            </a:r>
            <a:r>
              <a:rPr lang="pt-BR" sz="1800" b="0" i="0" u="none" strike="noStrike" baseline="0" dirty="0" err="1">
                <a:solidFill>
                  <a:srgbClr val="FF0000"/>
                </a:solidFill>
                <a:latin typeface="CIDFont+F5"/>
              </a:rPr>
              <a:t>somatorio</a:t>
            </a:r>
            <a:r>
              <a:rPr lang="pt-BR" sz="1800" b="0" i="0" u="none" strike="noStrike" baseline="0" dirty="0">
                <a:solidFill>
                  <a:srgbClr val="FF0000"/>
                </a:solidFill>
                <a:latin typeface="CIDFont+F5"/>
              </a:rPr>
              <a:t> do campo valor venda</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Criar uma tabela “_Medidas” para armazenar as medidas e mover a medida “_soma de</a:t>
            </a:r>
          </a:p>
          <a:p>
            <a:pPr algn="l"/>
            <a:r>
              <a:rPr lang="pt-BR" sz="1800" b="0" i="0" u="none" strike="noStrike" baseline="0" dirty="0">
                <a:solidFill>
                  <a:srgbClr val="FF0000"/>
                </a:solidFill>
                <a:latin typeface="CIDFont+F5"/>
              </a:rPr>
              <a:t>vendas” para ela</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Aplicar Hierarquia para os campos da fonte Produtos (Categoria/</a:t>
            </a:r>
            <a:r>
              <a:rPr lang="pt-BR" sz="1800" b="0" i="0" u="none" strike="noStrike" baseline="0" dirty="0" err="1">
                <a:solidFill>
                  <a:srgbClr val="FF0000"/>
                </a:solidFill>
                <a:latin typeface="CIDFont+F5"/>
              </a:rPr>
              <a:t>sub-categoria</a:t>
            </a:r>
            <a:r>
              <a:rPr lang="pt-BR" sz="1800" b="0" i="0" u="none" strike="noStrike" baseline="0" dirty="0">
                <a:solidFill>
                  <a:srgbClr val="FF0000"/>
                </a:solidFill>
                <a:latin typeface="CIDFont+F5"/>
              </a:rPr>
              <a:t>/nome do</a:t>
            </a:r>
          </a:p>
          <a:p>
            <a:pPr algn="l"/>
            <a:r>
              <a:rPr lang="pt-BR" sz="1800" b="0" i="0" u="none" strike="noStrike" baseline="0" dirty="0">
                <a:solidFill>
                  <a:srgbClr val="FF0000"/>
                </a:solidFill>
                <a:latin typeface="CIDFont+F5"/>
              </a:rPr>
              <a:t>produto)</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Criar um grupo baseado no campo desconto chamado “Black Friday” para descontos</a:t>
            </a:r>
          </a:p>
          <a:p>
            <a:pPr algn="l"/>
            <a:r>
              <a:rPr lang="pt-BR" sz="1800" b="0" i="0" u="none" strike="noStrike" baseline="0" dirty="0">
                <a:solidFill>
                  <a:srgbClr val="FF0000"/>
                </a:solidFill>
                <a:latin typeface="CIDFont+F5"/>
              </a:rPr>
              <a:t>maiores que 50% e um grupo chamado “Regular </a:t>
            </a:r>
            <a:r>
              <a:rPr lang="pt-BR" sz="1800" b="0" i="0" u="none" strike="noStrike" baseline="0" dirty="0" err="1">
                <a:solidFill>
                  <a:srgbClr val="FF0000"/>
                </a:solidFill>
                <a:latin typeface="CIDFont+F5"/>
              </a:rPr>
              <a:t>sales</a:t>
            </a:r>
            <a:r>
              <a:rPr lang="pt-BR" sz="1800" b="0" i="0" u="none" strike="noStrike" baseline="0" dirty="0">
                <a:solidFill>
                  <a:srgbClr val="FF0000"/>
                </a:solidFill>
                <a:latin typeface="CIDFont+F5"/>
              </a:rPr>
              <a:t>” para os outros descontos.</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FF0000"/>
                </a:solidFill>
                <a:latin typeface="CIDFont+F5"/>
              </a:rPr>
              <a:t>SALVAR ARQUIVO COMO “</a:t>
            </a:r>
            <a:r>
              <a:rPr lang="pt-BR" sz="1800" b="0" i="0" u="none" strike="noStrike" baseline="0" dirty="0" err="1">
                <a:solidFill>
                  <a:srgbClr val="FF0000"/>
                </a:solidFill>
                <a:latin typeface="CIDFont+F5"/>
              </a:rPr>
              <a:t>Superloja.pbix</a:t>
            </a:r>
            <a:r>
              <a:rPr lang="pt-BR" sz="1800" b="0" i="0" u="none" strike="noStrike" baseline="0" dirty="0">
                <a:solidFill>
                  <a:srgbClr val="FF0000"/>
                </a:solidFill>
                <a:latin typeface="CIDFont+F5"/>
              </a:rPr>
              <a:t>” POIS SERÁ USADO NO PRÓXIMO LAB</a:t>
            </a:r>
            <a:endParaRPr lang="pt-BR" dirty="0">
              <a:solidFill>
                <a:srgbClr val="FF0000"/>
              </a:solidFill>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55</a:t>
            </a:fld>
            <a:endParaRPr lang="en-US" noProof="1"/>
          </a:p>
        </p:txBody>
      </p:sp>
    </p:spTree>
    <p:custDataLst>
      <p:tags r:id="rId1"/>
    </p:custDataLst>
    <p:extLst>
      <p:ext uri="{BB962C8B-B14F-4D97-AF65-F5344CB8AC3E}">
        <p14:creationId xmlns:p14="http://schemas.microsoft.com/office/powerpoint/2010/main" val="1004837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2ECBE6F-4685-FED7-0EFA-543BB72DFA33}"/>
              </a:ext>
            </a:extLst>
          </p:cNvPr>
          <p:cNvSpPr txBox="1"/>
          <p:nvPr/>
        </p:nvSpPr>
        <p:spPr>
          <a:xfrm>
            <a:off x="125461" y="1477578"/>
            <a:ext cx="11163834" cy="2900794"/>
          </a:xfrm>
          <a:prstGeom prst="rect">
            <a:avLst/>
          </a:prstGeom>
          <a:noFill/>
        </p:spPr>
        <p:txBody>
          <a:bodyPr wrap="square">
            <a:spAutoFit/>
          </a:bodyPr>
          <a:lstStyle/>
          <a:p>
            <a:pPr fontAlgn="auto">
              <a:lnSpc>
                <a:spcPts val="2300"/>
              </a:lnSpc>
              <a:spcBef>
                <a:spcPts val="500"/>
              </a:spcBef>
              <a:spcAft>
                <a:spcPts val="0"/>
              </a:spcAft>
            </a:pPr>
            <a:r>
              <a:rPr lang="de-DE" sz="9600" b="1" kern="0" dirty="0">
                <a:solidFill>
                  <a:srgbClr val="FFFFFF"/>
                </a:solidFill>
              </a:rPr>
              <a:t>CRIANDO</a:t>
            </a:r>
          </a:p>
          <a:p>
            <a:pPr fontAlgn="auto">
              <a:lnSpc>
                <a:spcPts val="2300"/>
              </a:lnSpc>
              <a:spcBef>
                <a:spcPts val="500"/>
              </a:spcBef>
              <a:spcAft>
                <a:spcPts val="0"/>
              </a:spcAft>
            </a:pPr>
            <a:endParaRPr lang="de-DE" sz="9600" b="1" kern="0" dirty="0">
              <a:solidFill>
                <a:srgbClr val="FFFFFF"/>
              </a:solidFill>
            </a:endParaRPr>
          </a:p>
          <a:p>
            <a:pPr fontAlgn="auto">
              <a:lnSpc>
                <a:spcPts val="2300"/>
              </a:lnSpc>
              <a:spcBef>
                <a:spcPts val="500"/>
              </a:spcBef>
              <a:spcAft>
                <a:spcPts val="0"/>
              </a:spcAft>
            </a:pPr>
            <a:endParaRPr lang="de-DE" sz="9600" b="1" kern="0" dirty="0">
              <a:solidFill>
                <a:srgbClr val="FFFFFF"/>
              </a:solidFill>
            </a:endParaRPr>
          </a:p>
          <a:p>
            <a:pPr fontAlgn="auto">
              <a:lnSpc>
                <a:spcPts val="2300"/>
              </a:lnSpc>
              <a:spcBef>
                <a:spcPts val="500"/>
              </a:spcBef>
              <a:spcAft>
                <a:spcPts val="0"/>
              </a:spcAft>
            </a:pPr>
            <a:r>
              <a:rPr lang="de-DE" sz="9600" b="1" kern="0" dirty="0">
                <a:solidFill>
                  <a:srgbClr val="FFFFFF"/>
                </a:solidFill>
              </a:rPr>
              <a:t>VISUALIZAÇÕES</a:t>
            </a:r>
          </a:p>
          <a:p>
            <a:pPr fontAlgn="auto">
              <a:lnSpc>
                <a:spcPts val="2300"/>
              </a:lnSpc>
              <a:spcBef>
                <a:spcPts val="500"/>
              </a:spcBef>
              <a:spcAft>
                <a:spcPts val="0"/>
              </a:spcAft>
            </a:pPr>
            <a:endParaRPr lang="de-DE" sz="9600" b="1" kern="0" dirty="0">
              <a:solidFill>
                <a:srgbClr val="FFFFFF"/>
              </a:solidFill>
            </a:endParaRPr>
          </a:p>
          <a:p>
            <a:pPr fontAlgn="auto">
              <a:lnSpc>
                <a:spcPts val="2300"/>
              </a:lnSpc>
              <a:spcBef>
                <a:spcPts val="500"/>
              </a:spcBef>
              <a:spcAft>
                <a:spcPts val="0"/>
              </a:spcAft>
            </a:pPr>
            <a:endParaRPr lang="de-DE" sz="9600" b="1" kern="0" dirty="0">
              <a:solidFill>
                <a:srgbClr val="FFFFFF"/>
              </a:solidFill>
            </a:endParaRPr>
          </a:p>
          <a:p>
            <a:pPr fontAlgn="auto">
              <a:lnSpc>
                <a:spcPts val="2300"/>
              </a:lnSpc>
              <a:spcBef>
                <a:spcPts val="500"/>
              </a:spcBef>
              <a:spcAft>
                <a:spcPts val="0"/>
              </a:spcAft>
            </a:pPr>
            <a:r>
              <a:rPr lang="de-DE" sz="9600" b="1" kern="0" dirty="0">
                <a:solidFill>
                  <a:srgbClr val="FFFFFF"/>
                </a:solidFill>
              </a:rPr>
              <a:t>NO POWER BI</a:t>
            </a:r>
          </a:p>
          <a:p>
            <a:pPr fontAlgn="auto">
              <a:lnSpc>
                <a:spcPts val="2300"/>
              </a:lnSpc>
              <a:spcBef>
                <a:spcPts val="500"/>
              </a:spcBef>
              <a:spcAft>
                <a:spcPts val="0"/>
              </a:spcAft>
            </a:pPr>
            <a:endParaRPr lang="de-DE" sz="9600" b="1" kern="0" dirty="0">
              <a:solidFill>
                <a:srgbClr val="FFFFFF"/>
              </a:solidFill>
            </a:endParaRPr>
          </a:p>
        </p:txBody>
      </p:sp>
    </p:spTree>
    <p:custDataLst>
      <p:tags r:id="rId1"/>
    </p:custDataLst>
    <p:extLst>
      <p:ext uri="{BB962C8B-B14F-4D97-AF65-F5344CB8AC3E}">
        <p14:creationId xmlns:p14="http://schemas.microsoft.com/office/powerpoint/2010/main" val="268010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en-GB" dirty="0" err="1"/>
              <a:t>Criar</a:t>
            </a:r>
            <a:r>
              <a:rPr lang="en-GB" dirty="0"/>
              <a:t> </a:t>
            </a:r>
            <a:r>
              <a:rPr lang="en-GB" dirty="0" err="1"/>
              <a:t>Visualização</a:t>
            </a:r>
            <a:endParaRPr lang="en-GB" dirty="0"/>
          </a:p>
        </p:txBody>
      </p:sp>
      <p:sp>
        <p:nvSpPr>
          <p:cNvPr id="14" name="CaixaDeTexto 13">
            <a:extLst>
              <a:ext uri="{FF2B5EF4-FFF2-40B4-BE49-F238E27FC236}">
                <a16:creationId xmlns:a16="http://schemas.microsoft.com/office/drawing/2014/main" id="{684E71A6-68A3-8761-8F49-DA49774F2EA5}"/>
              </a:ext>
            </a:extLst>
          </p:cNvPr>
          <p:cNvSpPr txBox="1"/>
          <p:nvPr/>
        </p:nvSpPr>
        <p:spPr>
          <a:xfrm>
            <a:off x="554990" y="857051"/>
            <a:ext cx="5967730" cy="369332"/>
          </a:xfrm>
          <a:prstGeom prst="rect">
            <a:avLst/>
          </a:prstGeom>
          <a:noFill/>
        </p:spPr>
        <p:txBody>
          <a:bodyPr wrap="square">
            <a:spAutoFit/>
          </a:bodyPr>
          <a:lstStyle/>
          <a:p>
            <a:r>
              <a:rPr lang="pt-BR" dirty="0">
                <a:solidFill>
                  <a:srgbClr val="000000"/>
                </a:solidFill>
              </a:rPr>
              <a:t>Como visto anteriormente</a:t>
            </a:r>
          </a:p>
        </p:txBody>
      </p:sp>
      <p:pic>
        <p:nvPicPr>
          <p:cNvPr id="5" name="Imagem 4">
            <a:extLst>
              <a:ext uri="{FF2B5EF4-FFF2-40B4-BE49-F238E27FC236}">
                <a16:creationId xmlns:a16="http://schemas.microsoft.com/office/drawing/2014/main" id="{6F26EC1E-90BA-F0F4-5EBD-5D8676A0CA88}"/>
              </a:ext>
            </a:extLst>
          </p:cNvPr>
          <p:cNvPicPr>
            <a:picLocks noChangeAspect="1"/>
          </p:cNvPicPr>
          <p:nvPr/>
        </p:nvPicPr>
        <p:blipFill>
          <a:blip r:embed="rId8"/>
          <a:stretch>
            <a:fillRect/>
          </a:stretch>
        </p:blipFill>
        <p:spPr>
          <a:xfrm>
            <a:off x="871423" y="1435434"/>
            <a:ext cx="4613177" cy="3268578"/>
          </a:xfrm>
          <a:prstGeom prst="rect">
            <a:avLst/>
          </a:prstGeom>
        </p:spPr>
      </p:pic>
      <p:pic>
        <p:nvPicPr>
          <p:cNvPr id="7" name="Imagem 6">
            <a:extLst>
              <a:ext uri="{FF2B5EF4-FFF2-40B4-BE49-F238E27FC236}">
                <a16:creationId xmlns:a16="http://schemas.microsoft.com/office/drawing/2014/main" id="{2C038B7F-CC44-775C-BB6A-8539E844EA0F}"/>
              </a:ext>
            </a:extLst>
          </p:cNvPr>
          <p:cNvPicPr>
            <a:picLocks noChangeAspect="1"/>
          </p:cNvPicPr>
          <p:nvPr/>
        </p:nvPicPr>
        <p:blipFill>
          <a:blip r:embed="rId9"/>
          <a:stretch>
            <a:fillRect/>
          </a:stretch>
        </p:blipFill>
        <p:spPr>
          <a:xfrm>
            <a:off x="6012180" y="1435434"/>
            <a:ext cx="4256243" cy="1815946"/>
          </a:xfrm>
          <a:prstGeom prst="rect">
            <a:avLst/>
          </a:prstGeom>
        </p:spPr>
      </p:pic>
      <p:sp>
        <p:nvSpPr>
          <p:cNvPr id="13" name="CaixaDeTexto 12">
            <a:extLst>
              <a:ext uri="{FF2B5EF4-FFF2-40B4-BE49-F238E27FC236}">
                <a16:creationId xmlns:a16="http://schemas.microsoft.com/office/drawing/2014/main" id="{E76510EE-9443-47DF-8595-54FA7986EF5E}"/>
              </a:ext>
            </a:extLst>
          </p:cNvPr>
          <p:cNvSpPr txBox="1"/>
          <p:nvPr/>
        </p:nvSpPr>
        <p:spPr>
          <a:xfrm>
            <a:off x="5661220" y="3645218"/>
            <a:ext cx="5486400" cy="1477328"/>
          </a:xfrm>
          <a:prstGeom prst="rect">
            <a:avLst/>
          </a:prstGeom>
          <a:noFill/>
        </p:spPr>
        <p:txBody>
          <a:bodyPr wrap="square">
            <a:spAutoFit/>
          </a:bodyPr>
          <a:lstStyle/>
          <a:p>
            <a:pPr algn="l"/>
            <a:r>
              <a:rPr lang="pt-BR" sz="1800" b="0" i="0" u="none" strike="noStrike" baseline="0" dirty="0">
                <a:solidFill>
                  <a:srgbClr val="FF0000"/>
                </a:solidFill>
                <a:latin typeface="CIDFont+F4"/>
              </a:rPr>
              <a:t>O próprio visual orienta quais campos</a:t>
            </a:r>
          </a:p>
          <a:p>
            <a:pPr algn="l"/>
            <a:r>
              <a:rPr lang="pt-BR" sz="1800" b="0" i="0" u="none" strike="noStrike" baseline="0" dirty="0">
                <a:solidFill>
                  <a:srgbClr val="FF0000"/>
                </a:solidFill>
                <a:latin typeface="CIDFont+F4"/>
              </a:rPr>
              <a:t>podem ser usados e as opções de</a:t>
            </a:r>
          </a:p>
          <a:p>
            <a:pPr algn="l"/>
            <a:r>
              <a:rPr lang="pt-BR" sz="1800" b="0" i="0" u="none" strike="noStrike" baseline="0" dirty="0">
                <a:solidFill>
                  <a:srgbClr val="FF0000"/>
                </a:solidFill>
                <a:latin typeface="CIDFont+F4"/>
              </a:rPr>
              <a:t>formatação disponíveis. Mesmo assim, as</a:t>
            </a:r>
          </a:p>
          <a:p>
            <a:pPr algn="l"/>
            <a:r>
              <a:rPr lang="pt-BR" sz="1800" b="0" i="0" u="none" strike="noStrike" baseline="0" dirty="0">
                <a:solidFill>
                  <a:srgbClr val="FF0000"/>
                </a:solidFill>
                <a:latin typeface="CIDFont+F4"/>
              </a:rPr>
              <a:t>etapas podem ser realizadas em qualquer</a:t>
            </a:r>
          </a:p>
          <a:p>
            <a:pPr algn="l"/>
            <a:r>
              <a:rPr lang="pt-BR" sz="1800" b="0" i="0" u="none" strike="noStrike" baseline="0" dirty="0">
                <a:solidFill>
                  <a:srgbClr val="FF0000"/>
                </a:solidFill>
                <a:latin typeface="CIDFont+F4"/>
              </a:rPr>
              <a:t>ordem.</a:t>
            </a:r>
            <a:endParaRPr lang="pt-BR" dirty="0">
              <a:solidFill>
                <a:srgbClr val="FF0000"/>
              </a:solidFill>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57</a:t>
            </a:fld>
            <a:endParaRPr lang="en-US" noProof="1"/>
          </a:p>
        </p:txBody>
      </p:sp>
    </p:spTree>
    <p:custDataLst>
      <p:tags r:id="rId1"/>
    </p:custDataLst>
    <p:extLst>
      <p:ext uri="{BB962C8B-B14F-4D97-AF65-F5344CB8AC3E}">
        <p14:creationId xmlns:p14="http://schemas.microsoft.com/office/powerpoint/2010/main" val="41068512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en-GB" dirty="0" err="1"/>
              <a:t>Formatar</a:t>
            </a:r>
            <a:r>
              <a:rPr lang="en-GB" dirty="0"/>
              <a:t> </a:t>
            </a:r>
            <a:r>
              <a:rPr lang="en-GB" dirty="0" err="1"/>
              <a:t>Visualização</a:t>
            </a:r>
            <a:endParaRPr lang="en-GB" dirty="0"/>
          </a:p>
        </p:txBody>
      </p:sp>
      <p:sp>
        <p:nvSpPr>
          <p:cNvPr id="15" name="CaixaDeTexto 14">
            <a:extLst>
              <a:ext uri="{FF2B5EF4-FFF2-40B4-BE49-F238E27FC236}">
                <a16:creationId xmlns:a16="http://schemas.microsoft.com/office/drawing/2014/main" id="{4A6160BA-C3FD-4D45-924F-BAAB9532480C}"/>
              </a:ext>
            </a:extLst>
          </p:cNvPr>
          <p:cNvSpPr txBox="1"/>
          <p:nvPr/>
        </p:nvSpPr>
        <p:spPr>
          <a:xfrm>
            <a:off x="190500" y="1135241"/>
            <a:ext cx="5574030" cy="3077766"/>
          </a:xfrm>
          <a:prstGeom prst="rect">
            <a:avLst/>
          </a:prstGeom>
          <a:noFill/>
        </p:spPr>
        <p:txBody>
          <a:bodyPr wrap="square">
            <a:spAutoFit/>
          </a:bodyPr>
          <a:lstStyle/>
          <a:p>
            <a:pPr algn="l"/>
            <a:r>
              <a:rPr lang="pt-BR" sz="2000" b="0" i="0" u="none" strike="noStrike" baseline="0" dirty="0">
                <a:solidFill>
                  <a:srgbClr val="000000"/>
                </a:solidFill>
                <a:latin typeface="CIDFont+F5"/>
              </a:rPr>
              <a:t>Pode ocorrer de duas formas: </a:t>
            </a:r>
            <a:br>
              <a:rPr lang="pt-BR" sz="2000" b="0" i="0" u="none" strike="noStrike" baseline="0" dirty="0">
                <a:solidFill>
                  <a:srgbClr val="000000"/>
                </a:solidFill>
                <a:latin typeface="CIDFont+F5"/>
              </a:rPr>
            </a:br>
            <a:r>
              <a:rPr lang="pt-BR" sz="2000" b="0" i="0" u="none" strike="noStrike" baseline="0" dirty="0">
                <a:solidFill>
                  <a:srgbClr val="000000"/>
                </a:solidFill>
                <a:latin typeface="CIDFont+F5"/>
              </a:rPr>
              <a:t>-Através de temas customizáveis (afetam todos os visuais)</a:t>
            </a:r>
            <a:br>
              <a:rPr lang="pt-BR" sz="2000" b="0" i="0" u="none" strike="noStrike" baseline="0" dirty="0">
                <a:solidFill>
                  <a:srgbClr val="000000"/>
                </a:solidFill>
                <a:latin typeface="CIDFont+F5"/>
              </a:rPr>
            </a:br>
            <a:r>
              <a:rPr lang="pt-BR" sz="2000" b="0" i="0" u="none" strike="noStrike" baseline="0" dirty="0">
                <a:solidFill>
                  <a:srgbClr val="000000"/>
                </a:solidFill>
                <a:latin typeface="CIDFont+F5"/>
              </a:rPr>
              <a:t>-Através da seção de formatação (cada visual é tratado individualmente</a:t>
            </a:r>
            <a:r>
              <a:rPr lang="pt-BR" sz="2000" dirty="0">
                <a:solidFill>
                  <a:srgbClr val="000000"/>
                </a:solidFill>
                <a:latin typeface="CIDFont+F5"/>
              </a:rPr>
              <a:t>.</a:t>
            </a:r>
          </a:p>
          <a:p>
            <a:pPr algn="l"/>
            <a:endParaRPr lang="pt-BR" sz="2000" b="0" i="0" u="none" strike="noStrike" baseline="0" dirty="0">
              <a:solidFill>
                <a:srgbClr val="C00000"/>
              </a:solidFill>
              <a:latin typeface="CIDFont+F5"/>
            </a:endParaRPr>
          </a:p>
          <a:p>
            <a:pPr algn="l"/>
            <a:r>
              <a:rPr lang="pt-BR" sz="2000" b="0" i="0" u="none" strike="noStrike" baseline="0" dirty="0">
                <a:solidFill>
                  <a:srgbClr val="C00000"/>
                </a:solidFill>
                <a:latin typeface="CIDFont+F5"/>
              </a:rPr>
              <a:t>As o</a:t>
            </a:r>
            <a:r>
              <a:rPr lang="pt-BR" sz="1800" b="0" i="0" u="none" strike="noStrike" baseline="0" dirty="0">
                <a:solidFill>
                  <a:srgbClr val="CA211E"/>
                </a:solidFill>
                <a:latin typeface="CIDFont+F5"/>
              </a:rPr>
              <a:t>pções de formatação dependem do visual escolhido. Um gráfico de barras não terá as mesmas opções de um gráfico de dispersão, que também não terá as mesmas opções que uma tabela.</a:t>
            </a:r>
            <a:endParaRPr lang="pt-BR" dirty="0">
              <a:solidFill>
                <a:srgbClr val="CA211E"/>
              </a:solidFill>
            </a:endParaRPr>
          </a:p>
        </p:txBody>
      </p:sp>
      <p:pic>
        <p:nvPicPr>
          <p:cNvPr id="4" name="Imagem 3">
            <a:extLst>
              <a:ext uri="{FF2B5EF4-FFF2-40B4-BE49-F238E27FC236}">
                <a16:creationId xmlns:a16="http://schemas.microsoft.com/office/drawing/2014/main" id="{963E620D-FE93-4F8A-BB4D-CC7736813F4A}"/>
              </a:ext>
            </a:extLst>
          </p:cNvPr>
          <p:cNvPicPr>
            <a:picLocks noChangeAspect="1"/>
          </p:cNvPicPr>
          <p:nvPr/>
        </p:nvPicPr>
        <p:blipFill>
          <a:blip r:embed="rId8"/>
          <a:stretch>
            <a:fillRect/>
          </a:stretch>
        </p:blipFill>
        <p:spPr>
          <a:xfrm>
            <a:off x="5665470" y="899199"/>
            <a:ext cx="3007920" cy="3785653"/>
          </a:xfrm>
          <a:prstGeom prst="rect">
            <a:avLst/>
          </a:prstGeom>
        </p:spPr>
      </p:pic>
      <p:pic>
        <p:nvPicPr>
          <p:cNvPr id="8" name="Imagem 7">
            <a:extLst>
              <a:ext uri="{FF2B5EF4-FFF2-40B4-BE49-F238E27FC236}">
                <a16:creationId xmlns:a16="http://schemas.microsoft.com/office/drawing/2014/main" id="{F48AD00A-6B95-4C4F-BEF1-0BA864971760}"/>
              </a:ext>
            </a:extLst>
          </p:cNvPr>
          <p:cNvPicPr>
            <a:picLocks noChangeAspect="1"/>
          </p:cNvPicPr>
          <p:nvPr/>
        </p:nvPicPr>
        <p:blipFill>
          <a:blip r:embed="rId9"/>
          <a:stretch>
            <a:fillRect/>
          </a:stretch>
        </p:blipFill>
        <p:spPr>
          <a:xfrm>
            <a:off x="8779718" y="899199"/>
            <a:ext cx="1871137" cy="3724509"/>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58</a:t>
            </a:fld>
            <a:endParaRPr lang="en-US" noProof="1"/>
          </a:p>
        </p:txBody>
      </p:sp>
    </p:spTree>
    <p:custDataLst>
      <p:tags r:id="rId1"/>
    </p:custDataLst>
    <p:extLst>
      <p:ext uri="{BB962C8B-B14F-4D97-AF65-F5344CB8AC3E}">
        <p14:creationId xmlns:p14="http://schemas.microsoft.com/office/powerpoint/2010/main" val="14476462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en-GB" dirty="0" err="1"/>
              <a:t>Demonstração</a:t>
            </a:r>
            <a:endParaRPr lang="en-GB" dirty="0"/>
          </a:p>
        </p:txBody>
      </p:sp>
      <p:sp>
        <p:nvSpPr>
          <p:cNvPr id="15" name="CaixaDeTexto 14">
            <a:extLst>
              <a:ext uri="{FF2B5EF4-FFF2-40B4-BE49-F238E27FC236}">
                <a16:creationId xmlns:a16="http://schemas.microsoft.com/office/drawing/2014/main" id="{4A6160BA-C3FD-4D45-924F-BAAB9532480C}"/>
              </a:ext>
            </a:extLst>
          </p:cNvPr>
          <p:cNvSpPr txBox="1"/>
          <p:nvPr/>
        </p:nvSpPr>
        <p:spPr>
          <a:xfrm>
            <a:off x="205232" y="1123083"/>
            <a:ext cx="9486900" cy="3139321"/>
          </a:xfrm>
          <a:prstGeom prst="rect">
            <a:avLst/>
          </a:prstGeom>
          <a:noFill/>
        </p:spPr>
        <p:txBody>
          <a:bodyPr wrap="square">
            <a:spAutoFit/>
          </a:bodyPr>
          <a:lstStyle/>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Usando o arquivo </a:t>
            </a:r>
            <a:r>
              <a:rPr lang="pt-BR" sz="1800" b="0" i="0" u="none" strike="noStrike" baseline="0" dirty="0" err="1">
                <a:solidFill>
                  <a:srgbClr val="FF0000"/>
                </a:solidFill>
                <a:latin typeface="CIDFont+F5"/>
              </a:rPr>
              <a:t>Sales.pbix</a:t>
            </a:r>
            <a:r>
              <a:rPr lang="pt-BR" sz="1800" b="0" i="0" u="none" strike="noStrike" baseline="0" dirty="0">
                <a:solidFill>
                  <a:srgbClr val="FF0000"/>
                </a:solidFill>
                <a:latin typeface="CIDFont+F5"/>
              </a:rPr>
              <a:t>:</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Adicionar uma coluna para “Final </a:t>
            </a:r>
            <a:r>
              <a:rPr lang="pt-BR" sz="1800" b="0" i="0" u="none" strike="noStrike" baseline="0" dirty="0" err="1">
                <a:solidFill>
                  <a:srgbClr val="FF0000"/>
                </a:solidFill>
                <a:latin typeface="CIDFont+F5"/>
              </a:rPr>
              <a:t>Invoice</a:t>
            </a:r>
            <a:r>
              <a:rPr lang="pt-BR" sz="1800" b="0" i="0" u="none" strike="noStrike" baseline="0" dirty="0">
                <a:solidFill>
                  <a:srgbClr val="FF0000"/>
                </a:solidFill>
                <a:latin typeface="CIDFont+F5"/>
              </a:rPr>
              <a:t> </a:t>
            </a:r>
            <a:r>
              <a:rPr lang="pt-BR" sz="1800" b="0" i="0" u="none" strike="noStrike" baseline="0" dirty="0" err="1">
                <a:solidFill>
                  <a:srgbClr val="FF0000"/>
                </a:solidFill>
                <a:latin typeface="CIDFont+F5"/>
              </a:rPr>
              <a:t>cost</a:t>
            </a:r>
            <a:r>
              <a:rPr lang="pt-BR" sz="1800" b="0" i="0" u="none" strike="noStrike" baseline="0" dirty="0">
                <a:solidFill>
                  <a:srgbClr val="FF0000"/>
                </a:solidFill>
                <a:latin typeface="CIDFont+F5"/>
              </a:rPr>
              <a:t>” e outra para “Profit”</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Criação de 3 visuais gráficos:</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Gráfico de Área, Gráfico de Dispersão, Gráfico de barras</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Navegação dos </a:t>
            </a:r>
            <a:r>
              <a:rPr lang="pt-BR" sz="1800" b="0" i="0" u="none" strike="noStrike" baseline="0" dirty="0" err="1">
                <a:solidFill>
                  <a:srgbClr val="FF0000"/>
                </a:solidFill>
                <a:latin typeface="CIDFont+F5"/>
              </a:rPr>
              <a:t>graficos</a:t>
            </a:r>
            <a:r>
              <a:rPr lang="pt-BR" sz="1800" b="0" i="0" u="none" strike="noStrike" baseline="0" dirty="0">
                <a:solidFill>
                  <a:srgbClr val="FF0000"/>
                </a:solidFill>
                <a:latin typeface="CIDFont+F5"/>
              </a:rPr>
              <a:t> (</a:t>
            </a:r>
            <a:r>
              <a:rPr lang="pt-BR" sz="1800" b="0" i="0" u="none" strike="noStrike" baseline="0" dirty="0" err="1">
                <a:solidFill>
                  <a:srgbClr val="FF0000"/>
                </a:solidFill>
                <a:latin typeface="CIDFont+F5"/>
              </a:rPr>
              <a:t>Niveis</a:t>
            </a:r>
            <a:r>
              <a:rPr lang="pt-BR" sz="1800" b="0" i="0" u="none" strike="noStrike" baseline="0" dirty="0">
                <a:solidFill>
                  <a:srgbClr val="FF0000"/>
                </a:solidFill>
                <a:latin typeface="CIDFont+F5"/>
              </a:rPr>
              <a:t> dos dados)</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Propriedades de cada gráfico</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Alterar o titulo dos </a:t>
            </a:r>
            <a:r>
              <a:rPr lang="pt-BR" sz="1800" b="0" i="0" u="none" strike="noStrike" baseline="0" dirty="0" err="1">
                <a:solidFill>
                  <a:srgbClr val="FF0000"/>
                </a:solidFill>
                <a:latin typeface="CIDFont+F5"/>
              </a:rPr>
              <a:t>graficos</a:t>
            </a:r>
            <a:r>
              <a:rPr lang="pt-BR" sz="1800" b="0" i="0" u="none" strike="noStrike" baseline="0" dirty="0">
                <a:solidFill>
                  <a:srgbClr val="FF0000"/>
                </a:solidFill>
                <a:latin typeface="CIDFont+F5"/>
              </a:rPr>
              <a:t>;</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Mudar cor da Categorias</a:t>
            </a: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Alterar Eixos</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FF0000"/>
                </a:solidFill>
                <a:latin typeface="CIDFont+F5"/>
              </a:rPr>
              <a:t>Salvar arquivo e manter aberto no computador</a:t>
            </a:r>
            <a:endParaRPr lang="pt-BR" dirty="0">
              <a:solidFill>
                <a:srgbClr val="FF0000"/>
              </a:solidFill>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59</a:t>
            </a:fld>
            <a:endParaRPr lang="en-US" noProof="1"/>
          </a:p>
        </p:txBody>
      </p:sp>
    </p:spTree>
    <p:custDataLst>
      <p:tags r:id="rId1"/>
    </p:custDataLst>
    <p:extLst>
      <p:ext uri="{BB962C8B-B14F-4D97-AF65-F5344CB8AC3E}">
        <p14:creationId xmlns:p14="http://schemas.microsoft.com/office/powerpoint/2010/main" val="3420535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apter_conv"/>
          <p:cNvSpPr>
            <a:spLocks noGrp="1"/>
          </p:cNvSpPr>
          <p:nvPr>
            <p:ph type="body" sz="quarter" idx="15"/>
          </p:nvPr>
        </p:nvSpPr>
        <p:spPr>
          <a:xfrm>
            <a:off x="205200" y="259200"/>
            <a:ext cx="10558800" cy="388800"/>
          </a:xfrm>
        </p:spPr>
        <p:txBody>
          <a:bodyPr vert="horz" lIns="0" tIns="0" rIns="0" bIns="0" rtlCol="0">
            <a:noAutofit/>
          </a:bodyPr>
          <a:lstStyle/>
          <a:p>
            <a:r>
              <a:rPr lang="en-GB" dirty="0"/>
              <a:t>Agenda</a:t>
            </a:r>
          </a:p>
        </p:txBody>
      </p:sp>
      <p:sp>
        <p:nvSpPr>
          <p:cNvPr id="15371" name="Rectangle 9"/>
          <p:cNvSpPr>
            <a:spLocks noGrp="1" noChangeArrowheads="1"/>
          </p:cNvSpPr>
          <p:nvPr>
            <p:ph type="body" idx="4294967295"/>
            <p:custDataLst>
              <p:tags r:id="rId2"/>
            </p:custDataLst>
          </p:nvPr>
        </p:nvSpPr>
        <p:spPr>
          <a:xfrm>
            <a:off x="205232" y="943311"/>
            <a:ext cx="10450513" cy="4168775"/>
          </a:xfrm>
          <a:noFill/>
        </p:spPr>
        <p:txBody>
          <a:bodyPr vert="horz" lIns="0" tIns="65112" rIns="0" bIns="0" rtlCol="0">
            <a:noAutofit/>
          </a:bodyPr>
          <a:lstStyle/>
          <a:p>
            <a:pPr eaLnBrk="1" hangingPunct="1"/>
            <a:r>
              <a:rPr lang="pt-BR" sz="2000" dirty="0">
                <a:solidFill>
                  <a:srgbClr val="000000"/>
                </a:solidFill>
              </a:rPr>
              <a:t>Introdução ao Power BI</a:t>
            </a:r>
          </a:p>
          <a:p>
            <a:pPr eaLnBrk="1" hangingPunct="1"/>
            <a:r>
              <a:rPr lang="pt-BR" sz="2000" dirty="0">
                <a:solidFill>
                  <a:srgbClr val="000000"/>
                </a:solidFill>
              </a:rPr>
              <a:t>Conectar aos dados </a:t>
            </a:r>
          </a:p>
          <a:p>
            <a:pPr eaLnBrk="1" hangingPunct="1"/>
            <a:r>
              <a:rPr lang="pt-BR" sz="2000" dirty="0">
                <a:solidFill>
                  <a:srgbClr val="000000"/>
                </a:solidFill>
              </a:rPr>
              <a:t>Criando cálculos no Power BI</a:t>
            </a:r>
          </a:p>
          <a:p>
            <a:pPr eaLnBrk="1" hangingPunct="1"/>
            <a:r>
              <a:rPr lang="pt-BR" sz="2000" dirty="0">
                <a:solidFill>
                  <a:srgbClr val="000000"/>
                </a:solidFill>
              </a:rPr>
              <a:t>Organizando e simplificando os campos no Power BI </a:t>
            </a:r>
          </a:p>
          <a:p>
            <a:pPr eaLnBrk="1" hangingPunct="1"/>
            <a:r>
              <a:rPr lang="pt-BR" sz="2000" dirty="0">
                <a:solidFill>
                  <a:srgbClr val="000000"/>
                </a:solidFill>
              </a:rPr>
              <a:t>Criando Visualizações no Power BI </a:t>
            </a:r>
          </a:p>
          <a:p>
            <a:pPr eaLnBrk="1" hangingPunct="1"/>
            <a:r>
              <a:rPr lang="pt-BR" sz="2000" dirty="0">
                <a:solidFill>
                  <a:srgbClr val="000000"/>
                </a:solidFill>
              </a:rPr>
              <a:t>Executando análises no Power BI </a:t>
            </a:r>
          </a:p>
          <a:p>
            <a:pPr eaLnBrk="1" hangingPunct="1"/>
            <a:r>
              <a:rPr lang="pt-BR" sz="2000" dirty="0">
                <a:solidFill>
                  <a:srgbClr val="000000"/>
                </a:solidFill>
              </a:rPr>
              <a:t>Otimizando o desempenho do Power BI</a:t>
            </a:r>
            <a:endParaRPr lang="en-US" altLang="pt-BR" sz="2000" dirty="0">
              <a:solidFill>
                <a:srgbClr val="000000"/>
              </a:solidFill>
            </a:endParaRPr>
          </a:p>
        </p:txBody>
      </p:sp>
      <p:pic>
        <p:nvPicPr>
          <p:cNvPr id="15365" name="Picture 3" descr="BeQIK_FR" hidden="1"/>
          <p:cNvPicPr>
            <a:picLocks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1108249" y="5652110"/>
            <a:ext cx="397090" cy="17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15367" name="Rectangle 5"/>
          <p:cNvSpPr>
            <a:spLocks noChangeArrowheads="1"/>
          </p:cNvSpPr>
          <p:nvPr>
            <p:custDataLst>
              <p:tags r:id="rId4"/>
            </p:custDataLst>
          </p:nvPr>
        </p:nvSpPr>
        <p:spPr bwMode="auto">
          <a:xfrm>
            <a:off x="7793078" y="189975"/>
            <a:ext cx="1909748" cy="15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810">
              <a:solidFill>
                <a:srgbClr val="FFFFFF"/>
              </a:solidFill>
            </a:endParaRPr>
          </a:p>
        </p:txBody>
      </p:sp>
      <p:sp>
        <p:nvSpPr>
          <p:cNvPr id="15369" name="Rectangle 7"/>
          <p:cNvSpPr>
            <a:spLocks noChangeArrowheads="1"/>
          </p:cNvSpPr>
          <p:nvPr>
            <p:custDataLst>
              <p:tags r:id="rId5"/>
            </p:custDataLst>
          </p:nvPr>
        </p:nvSpPr>
        <p:spPr bwMode="auto">
          <a:xfrm>
            <a:off x="9914227" y="6017776"/>
            <a:ext cx="27139" cy="1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spAutoFit/>
          </a:bodyP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720"/>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6</a:t>
            </a:fld>
            <a:endParaRPr lang="en-US" noProof="1"/>
          </a:p>
        </p:txBody>
      </p:sp>
    </p:spTree>
    <p:custDataLst>
      <p:tags r:id="rId1"/>
    </p:custDataLst>
    <p:extLst>
      <p:ext uri="{BB962C8B-B14F-4D97-AF65-F5344CB8AC3E}">
        <p14:creationId xmlns:p14="http://schemas.microsoft.com/office/powerpoint/2010/main" val="17140073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en-GB" dirty="0" err="1"/>
              <a:t>Criação</a:t>
            </a:r>
            <a:r>
              <a:rPr lang="en-GB" dirty="0"/>
              <a:t> de </a:t>
            </a:r>
            <a:r>
              <a:rPr lang="en-GB" dirty="0" err="1"/>
              <a:t>indicadores</a:t>
            </a:r>
            <a:r>
              <a:rPr lang="en-GB" dirty="0"/>
              <a:t>/bookmarks</a:t>
            </a:r>
          </a:p>
        </p:txBody>
      </p:sp>
      <p:sp>
        <p:nvSpPr>
          <p:cNvPr id="9" name="CaixaDeTexto 8">
            <a:extLst>
              <a:ext uri="{FF2B5EF4-FFF2-40B4-BE49-F238E27FC236}">
                <a16:creationId xmlns:a16="http://schemas.microsoft.com/office/drawing/2014/main" id="{90D0D11C-DB75-4621-9212-4480E3C952E2}"/>
              </a:ext>
            </a:extLst>
          </p:cNvPr>
          <p:cNvSpPr txBox="1"/>
          <p:nvPr/>
        </p:nvSpPr>
        <p:spPr>
          <a:xfrm>
            <a:off x="205232" y="1190119"/>
            <a:ext cx="5486400" cy="3139321"/>
          </a:xfrm>
          <a:prstGeom prst="rect">
            <a:avLst/>
          </a:prstGeom>
          <a:noFill/>
        </p:spPr>
        <p:txBody>
          <a:bodyPr wrap="square">
            <a:spAutoFit/>
          </a:bodyPr>
          <a:lstStyle/>
          <a:p>
            <a:pPr algn="l"/>
            <a:r>
              <a:rPr lang="pt-BR" sz="1800" b="0" i="0" u="none" strike="noStrike" baseline="0" dirty="0">
                <a:solidFill>
                  <a:srgbClr val="000000"/>
                </a:solidFill>
                <a:latin typeface="CIDFont+F5"/>
              </a:rPr>
              <a:t>Aplica a parametrização de planilhas, similar aos</a:t>
            </a:r>
          </a:p>
          <a:p>
            <a:pPr algn="l"/>
            <a:r>
              <a:rPr lang="pt-BR" sz="1800" b="0" i="0" u="none" strike="noStrike" baseline="0" dirty="0">
                <a:solidFill>
                  <a:srgbClr val="000000"/>
                </a:solidFill>
                <a:latin typeface="CIDFont+F5"/>
              </a:rPr>
              <a:t>modos de exibição no Tableau.</a:t>
            </a:r>
          </a:p>
          <a:p>
            <a:pPr algn="l"/>
            <a:r>
              <a:rPr lang="pt-BR" sz="1800" b="0" i="0" u="none" strike="noStrike" baseline="0" dirty="0">
                <a:solidFill>
                  <a:srgbClr val="000000"/>
                </a:solidFill>
                <a:latin typeface="CIDFont+F5"/>
              </a:rPr>
              <a:t>Basicamente permite alternar entre dois estados</a:t>
            </a:r>
          </a:p>
          <a:p>
            <a:pPr algn="l"/>
            <a:r>
              <a:rPr lang="pt-BR" sz="1800" b="0" i="0" u="none" strike="noStrike" baseline="0" dirty="0">
                <a:solidFill>
                  <a:srgbClr val="000000"/>
                </a:solidFill>
                <a:latin typeface="CIDFont+F5"/>
              </a:rPr>
              <a:t>específicos do relatório. Geralmente é utilizado para</a:t>
            </a:r>
          </a:p>
          <a:p>
            <a:pPr algn="l"/>
            <a:r>
              <a:rPr lang="pt-BR" sz="1800" b="0" i="0" u="none" strike="noStrike" baseline="0" dirty="0">
                <a:solidFill>
                  <a:srgbClr val="000000"/>
                </a:solidFill>
                <a:latin typeface="CIDFont+F5"/>
              </a:rPr>
              <a:t>trocar visuais em uma página.</a:t>
            </a:r>
          </a:p>
          <a:p>
            <a:pPr algn="l"/>
            <a:endParaRPr lang="pt-BR" sz="1800" b="0" i="0" u="none" strike="noStrike" baseline="0" dirty="0">
              <a:solidFill>
                <a:srgbClr val="000000"/>
              </a:solidFill>
              <a:latin typeface="CIDFont+F5"/>
            </a:endParaRPr>
          </a:p>
          <a:p>
            <a:pPr algn="l"/>
            <a:r>
              <a:rPr lang="pt-BR" sz="1800" b="0" i="0" u="none" strike="noStrike" baseline="0" dirty="0" err="1">
                <a:solidFill>
                  <a:srgbClr val="000000"/>
                </a:solidFill>
                <a:latin typeface="CIDFont+F5"/>
              </a:rPr>
              <a:t>Ex</a:t>
            </a:r>
            <a:r>
              <a:rPr lang="pt-BR" sz="1800" b="0" i="0" u="none" strike="noStrike" baseline="0" dirty="0">
                <a:solidFill>
                  <a:srgbClr val="000000"/>
                </a:solidFill>
                <a:latin typeface="CIDFont+F5"/>
              </a:rPr>
              <a:t>:</a:t>
            </a:r>
          </a:p>
          <a:p>
            <a:pPr algn="l"/>
            <a:r>
              <a:rPr lang="pt-BR" sz="1800" b="0" i="0" u="none" strike="noStrike" baseline="0" dirty="0">
                <a:solidFill>
                  <a:srgbClr val="000000"/>
                </a:solidFill>
                <a:latin typeface="CIDFont+F5"/>
              </a:rPr>
              <a:t>-Alternar entre uma visão resumida e uma visão</a:t>
            </a:r>
          </a:p>
          <a:p>
            <a:pPr algn="l"/>
            <a:r>
              <a:rPr lang="pt-BR" sz="1800" b="0" i="0" u="none" strike="noStrike" baseline="0" dirty="0">
                <a:solidFill>
                  <a:srgbClr val="000000"/>
                </a:solidFill>
                <a:latin typeface="CIDFont+F5"/>
              </a:rPr>
              <a:t>detalhada de um gráfico;</a:t>
            </a:r>
          </a:p>
          <a:p>
            <a:pPr algn="l"/>
            <a:r>
              <a:rPr lang="pt-BR" sz="1800" b="0" i="0" u="none" strike="noStrike" baseline="0" dirty="0">
                <a:solidFill>
                  <a:srgbClr val="000000"/>
                </a:solidFill>
                <a:latin typeface="CIDFont+F5"/>
              </a:rPr>
              <a:t>-Alternar entre um gráfico e uma tabela composta</a:t>
            </a:r>
          </a:p>
          <a:p>
            <a:pPr algn="l"/>
            <a:r>
              <a:rPr lang="pt-BR" sz="1800" b="0" i="0" u="none" strike="noStrike" baseline="0" dirty="0">
                <a:solidFill>
                  <a:srgbClr val="000000"/>
                </a:solidFill>
                <a:latin typeface="CIDFont+F5"/>
              </a:rPr>
              <a:t>pelos dados do gráfico.</a:t>
            </a:r>
            <a:endParaRPr lang="pt-BR" dirty="0">
              <a:solidFill>
                <a:srgbClr val="000000"/>
              </a:solidFill>
            </a:endParaRPr>
          </a:p>
        </p:txBody>
      </p:sp>
      <p:pic>
        <p:nvPicPr>
          <p:cNvPr id="4" name="Imagem 3">
            <a:extLst>
              <a:ext uri="{FF2B5EF4-FFF2-40B4-BE49-F238E27FC236}">
                <a16:creationId xmlns:a16="http://schemas.microsoft.com/office/drawing/2014/main" id="{4083F9A7-58D4-4E65-9F76-EE0698125901}"/>
              </a:ext>
            </a:extLst>
          </p:cNvPr>
          <p:cNvPicPr>
            <a:picLocks noChangeAspect="1"/>
          </p:cNvPicPr>
          <p:nvPr/>
        </p:nvPicPr>
        <p:blipFill rotWithShape="1">
          <a:blip r:embed="rId8"/>
          <a:srcRect b="18789"/>
          <a:stretch/>
        </p:blipFill>
        <p:spPr>
          <a:xfrm>
            <a:off x="5403312" y="803407"/>
            <a:ext cx="4872529" cy="828442"/>
          </a:xfrm>
          <a:prstGeom prst="rect">
            <a:avLst/>
          </a:prstGeom>
        </p:spPr>
      </p:pic>
      <p:pic>
        <p:nvPicPr>
          <p:cNvPr id="6" name="Imagem 5">
            <a:extLst>
              <a:ext uri="{FF2B5EF4-FFF2-40B4-BE49-F238E27FC236}">
                <a16:creationId xmlns:a16="http://schemas.microsoft.com/office/drawing/2014/main" id="{506A765B-BF1C-4E26-B2D6-BB028726521B}"/>
              </a:ext>
            </a:extLst>
          </p:cNvPr>
          <p:cNvPicPr>
            <a:picLocks noChangeAspect="1"/>
          </p:cNvPicPr>
          <p:nvPr/>
        </p:nvPicPr>
        <p:blipFill>
          <a:blip r:embed="rId9"/>
          <a:stretch>
            <a:fillRect/>
          </a:stretch>
        </p:blipFill>
        <p:spPr>
          <a:xfrm>
            <a:off x="5424061" y="1631849"/>
            <a:ext cx="4509492" cy="3960383"/>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60</a:t>
            </a:fld>
            <a:endParaRPr lang="en-US" noProof="1"/>
          </a:p>
        </p:txBody>
      </p:sp>
    </p:spTree>
    <p:custDataLst>
      <p:tags r:id="rId1"/>
    </p:custDataLst>
    <p:extLst>
      <p:ext uri="{BB962C8B-B14F-4D97-AF65-F5344CB8AC3E}">
        <p14:creationId xmlns:p14="http://schemas.microsoft.com/office/powerpoint/2010/main" val="42680894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en-GB" dirty="0" err="1"/>
              <a:t>Utilizando</a:t>
            </a:r>
            <a:r>
              <a:rPr lang="en-GB" dirty="0"/>
              <a:t> o </a:t>
            </a:r>
            <a:r>
              <a:rPr lang="en-GB" dirty="0" err="1"/>
              <a:t>painel</a:t>
            </a:r>
            <a:r>
              <a:rPr lang="en-GB" dirty="0"/>
              <a:t> de </a:t>
            </a:r>
            <a:r>
              <a:rPr lang="en-GB" dirty="0" err="1"/>
              <a:t>seleção</a:t>
            </a:r>
            <a:endParaRPr lang="en-GB"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05232" y="1190119"/>
            <a:ext cx="5486400" cy="1754326"/>
          </a:xfrm>
          <a:prstGeom prst="rect">
            <a:avLst/>
          </a:prstGeom>
          <a:noFill/>
        </p:spPr>
        <p:txBody>
          <a:bodyPr wrap="square">
            <a:spAutoFit/>
          </a:bodyPr>
          <a:lstStyle/>
          <a:p>
            <a:pPr algn="l"/>
            <a:r>
              <a:rPr lang="pt-BR" sz="1800" b="0" i="0" u="none" strike="noStrike" baseline="0" dirty="0">
                <a:solidFill>
                  <a:srgbClr val="000000"/>
                </a:solidFill>
                <a:latin typeface="CIDFont+F5"/>
              </a:rPr>
              <a:t>O painel de seleção permite:</a:t>
            </a:r>
          </a:p>
          <a:p>
            <a:pPr algn="l"/>
            <a:endParaRPr lang="pt-BR" sz="1800" b="0" i="0" u="none" strike="noStrike" baseline="0" dirty="0">
              <a:solidFill>
                <a:srgbClr val="00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000000"/>
                </a:solidFill>
                <a:latin typeface="CIDFont+F5"/>
              </a:rPr>
              <a:t>Organizar a ordem dos componentes (</a:t>
            </a:r>
            <a:r>
              <a:rPr lang="pt-BR" sz="1800" b="0" i="0" u="none" strike="noStrike" baseline="0" dirty="0" err="1">
                <a:solidFill>
                  <a:srgbClr val="000000"/>
                </a:solidFill>
                <a:latin typeface="CIDFont+F5"/>
              </a:rPr>
              <a:t>back</a:t>
            </a:r>
            <a:r>
              <a:rPr lang="pt-BR" sz="1800" b="0" i="0" u="none" strike="noStrike" baseline="0" dirty="0">
                <a:solidFill>
                  <a:srgbClr val="000000"/>
                </a:solidFill>
                <a:latin typeface="CIDFont+F5"/>
              </a:rPr>
              <a:t>/front);</a:t>
            </a:r>
          </a:p>
          <a:p>
            <a:pPr algn="l"/>
            <a:r>
              <a:rPr lang="pt-BR" sz="1800" b="0" i="0" u="none" strike="noStrike" baseline="0" dirty="0">
                <a:solidFill>
                  <a:srgbClr val="000000"/>
                </a:solidFill>
                <a:latin typeface="CIDFont+F4"/>
              </a:rPr>
              <a:t>• </a:t>
            </a:r>
            <a:r>
              <a:rPr lang="pt-BR" sz="1800" b="0" i="0" u="none" strike="noStrike" baseline="0" dirty="0">
                <a:solidFill>
                  <a:srgbClr val="000000"/>
                </a:solidFill>
                <a:latin typeface="CIDFont+F5"/>
              </a:rPr>
              <a:t>Agrupar os componentes para facilitar seleção;</a:t>
            </a:r>
          </a:p>
          <a:p>
            <a:pPr algn="l"/>
            <a:r>
              <a:rPr lang="pt-BR" sz="1800" b="0" i="0" u="none" strike="noStrike" baseline="0" dirty="0">
                <a:solidFill>
                  <a:srgbClr val="000000"/>
                </a:solidFill>
                <a:latin typeface="CIDFont+F4"/>
              </a:rPr>
              <a:t>• </a:t>
            </a:r>
            <a:r>
              <a:rPr lang="pt-BR" sz="1800" b="0" i="0" u="none" strike="noStrike" baseline="0" dirty="0">
                <a:solidFill>
                  <a:srgbClr val="000000"/>
                </a:solidFill>
                <a:latin typeface="CIDFont+F5"/>
              </a:rPr>
              <a:t>Ocultar componentes no dashboard;</a:t>
            </a:r>
          </a:p>
          <a:p>
            <a:pPr algn="l"/>
            <a:r>
              <a:rPr lang="pt-BR" sz="1800" b="0" i="0" u="none" strike="noStrike" baseline="0" dirty="0">
                <a:solidFill>
                  <a:srgbClr val="000000"/>
                </a:solidFill>
                <a:latin typeface="CIDFont+F4"/>
              </a:rPr>
              <a:t>• </a:t>
            </a:r>
            <a:r>
              <a:rPr lang="pt-BR" sz="1800" b="0" i="0" u="none" strike="noStrike" baseline="0" dirty="0">
                <a:solidFill>
                  <a:srgbClr val="000000"/>
                </a:solidFill>
                <a:latin typeface="CIDFont+F5"/>
              </a:rPr>
              <a:t>Definir a </a:t>
            </a:r>
            <a:r>
              <a:rPr lang="pt-BR" sz="1800" b="0" i="0" u="none" strike="noStrike" baseline="0" dirty="0" err="1">
                <a:solidFill>
                  <a:srgbClr val="000000"/>
                </a:solidFill>
                <a:latin typeface="CIDFont+F5"/>
              </a:rPr>
              <a:t>order</a:t>
            </a:r>
            <a:r>
              <a:rPr lang="pt-BR" sz="1800" b="0" i="0" u="none" strike="noStrike" baseline="0" dirty="0">
                <a:solidFill>
                  <a:srgbClr val="000000"/>
                </a:solidFill>
                <a:latin typeface="CIDFont+F5"/>
              </a:rPr>
              <a:t> de tabulação dos itens na tela.</a:t>
            </a:r>
            <a:endParaRPr lang="pt-BR" dirty="0">
              <a:solidFill>
                <a:srgbClr val="000000"/>
              </a:solidFill>
            </a:endParaRPr>
          </a:p>
        </p:txBody>
      </p:sp>
      <p:pic>
        <p:nvPicPr>
          <p:cNvPr id="3" name="Imagem 2">
            <a:extLst>
              <a:ext uri="{FF2B5EF4-FFF2-40B4-BE49-F238E27FC236}">
                <a16:creationId xmlns:a16="http://schemas.microsoft.com/office/drawing/2014/main" id="{C66C1844-0592-4C17-951B-CC14FC7B8721}"/>
              </a:ext>
            </a:extLst>
          </p:cNvPr>
          <p:cNvPicPr>
            <a:picLocks noChangeAspect="1"/>
          </p:cNvPicPr>
          <p:nvPr/>
        </p:nvPicPr>
        <p:blipFill>
          <a:blip r:embed="rId8"/>
          <a:stretch>
            <a:fillRect/>
          </a:stretch>
        </p:blipFill>
        <p:spPr>
          <a:xfrm>
            <a:off x="5286480" y="765250"/>
            <a:ext cx="5047059" cy="936567"/>
          </a:xfrm>
          <a:prstGeom prst="rect">
            <a:avLst/>
          </a:prstGeom>
        </p:spPr>
      </p:pic>
      <p:pic>
        <p:nvPicPr>
          <p:cNvPr id="7" name="Imagem 6">
            <a:extLst>
              <a:ext uri="{FF2B5EF4-FFF2-40B4-BE49-F238E27FC236}">
                <a16:creationId xmlns:a16="http://schemas.microsoft.com/office/drawing/2014/main" id="{9A9B7614-264A-4FEF-942C-A0C07D06AB89}"/>
              </a:ext>
            </a:extLst>
          </p:cNvPr>
          <p:cNvPicPr>
            <a:picLocks noChangeAspect="1"/>
          </p:cNvPicPr>
          <p:nvPr/>
        </p:nvPicPr>
        <p:blipFill>
          <a:blip r:embed="rId9"/>
          <a:stretch>
            <a:fillRect/>
          </a:stretch>
        </p:blipFill>
        <p:spPr>
          <a:xfrm>
            <a:off x="5484600" y="1775653"/>
            <a:ext cx="4163458" cy="3640773"/>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61</a:t>
            </a:fld>
            <a:endParaRPr lang="en-US" noProof="1"/>
          </a:p>
        </p:txBody>
      </p:sp>
    </p:spTree>
    <p:custDataLst>
      <p:tags r:id="rId1"/>
    </p:custDataLst>
    <p:extLst>
      <p:ext uri="{BB962C8B-B14F-4D97-AF65-F5344CB8AC3E}">
        <p14:creationId xmlns:p14="http://schemas.microsoft.com/office/powerpoint/2010/main" val="22448924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Utilizando elementos de interação</a:t>
            </a:r>
            <a:endParaRPr lang="en-GB"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05232" y="801499"/>
            <a:ext cx="10225926" cy="923330"/>
          </a:xfrm>
          <a:prstGeom prst="rect">
            <a:avLst/>
          </a:prstGeom>
          <a:noFill/>
        </p:spPr>
        <p:txBody>
          <a:bodyPr wrap="square">
            <a:spAutoFit/>
          </a:bodyPr>
          <a:lstStyle/>
          <a:p>
            <a:pPr algn="l"/>
            <a:r>
              <a:rPr lang="pt-BR" sz="1800" b="0" i="0" u="none" strike="noStrike" baseline="0" dirty="0">
                <a:solidFill>
                  <a:srgbClr val="000000"/>
                </a:solidFill>
                <a:latin typeface="CIDFont+F5"/>
              </a:rPr>
              <a:t>Assim como componentes de visualização, o </a:t>
            </a:r>
            <a:r>
              <a:rPr lang="pt-BR" sz="1800" b="0" i="0" u="none" strike="noStrike" baseline="0" dirty="0" err="1">
                <a:solidFill>
                  <a:srgbClr val="000000"/>
                </a:solidFill>
                <a:latin typeface="CIDFont+F5"/>
              </a:rPr>
              <a:t>PowerBI</a:t>
            </a:r>
            <a:r>
              <a:rPr lang="pt-BR" sz="1800" b="0" i="0" u="none" strike="noStrike" baseline="0" dirty="0">
                <a:solidFill>
                  <a:srgbClr val="000000"/>
                </a:solidFill>
                <a:latin typeface="CIDFont+F5"/>
              </a:rPr>
              <a:t> também nos permite usar elementos</a:t>
            </a:r>
          </a:p>
          <a:p>
            <a:pPr algn="l"/>
            <a:r>
              <a:rPr lang="pt-BR" sz="1800" b="0" i="0" u="none" strike="noStrike" baseline="0" dirty="0">
                <a:solidFill>
                  <a:srgbClr val="000000"/>
                </a:solidFill>
                <a:latin typeface="CIDFont+F5"/>
              </a:rPr>
              <a:t>básicos para montar o nosso dashboard. Estes elementos podem ser caixas de texto, botões,</a:t>
            </a:r>
          </a:p>
          <a:p>
            <a:pPr algn="l"/>
            <a:r>
              <a:rPr lang="pt-BR" sz="1800" b="0" i="0" u="none" strike="noStrike" baseline="0" dirty="0">
                <a:solidFill>
                  <a:srgbClr val="000000"/>
                </a:solidFill>
                <a:latin typeface="CIDFont+F5"/>
              </a:rPr>
              <a:t>formas e imagens.</a:t>
            </a:r>
            <a:endParaRPr lang="pt-BR" dirty="0">
              <a:solidFill>
                <a:srgbClr val="000000"/>
              </a:solidFill>
            </a:endParaRPr>
          </a:p>
        </p:txBody>
      </p:sp>
      <p:pic>
        <p:nvPicPr>
          <p:cNvPr id="10" name="Imagem 9">
            <a:extLst>
              <a:ext uri="{FF2B5EF4-FFF2-40B4-BE49-F238E27FC236}">
                <a16:creationId xmlns:a16="http://schemas.microsoft.com/office/drawing/2014/main" id="{33BE4E07-B608-4D92-B4AF-83CA6D370848}"/>
              </a:ext>
            </a:extLst>
          </p:cNvPr>
          <p:cNvPicPr>
            <a:picLocks noChangeAspect="1"/>
          </p:cNvPicPr>
          <p:nvPr/>
        </p:nvPicPr>
        <p:blipFill>
          <a:blip r:embed="rId8"/>
          <a:stretch>
            <a:fillRect/>
          </a:stretch>
        </p:blipFill>
        <p:spPr>
          <a:xfrm>
            <a:off x="2811515" y="1588858"/>
            <a:ext cx="4991365" cy="881982"/>
          </a:xfrm>
          <a:prstGeom prst="rect">
            <a:avLst/>
          </a:prstGeom>
        </p:spPr>
      </p:pic>
      <p:sp>
        <p:nvSpPr>
          <p:cNvPr id="17" name="CaixaDeTexto 16">
            <a:extLst>
              <a:ext uri="{FF2B5EF4-FFF2-40B4-BE49-F238E27FC236}">
                <a16:creationId xmlns:a16="http://schemas.microsoft.com/office/drawing/2014/main" id="{9A8AD55A-1BD9-4296-B354-56842D188A5F}"/>
              </a:ext>
            </a:extLst>
          </p:cNvPr>
          <p:cNvSpPr txBox="1"/>
          <p:nvPr/>
        </p:nvSpPr>
        <p:spPr>
          <a:xfrm>
            <a:off x="410845" y="3085306"/>
            <a:ext cx="4427220" cy="2031325"/>
          </a:xfrm>
          <a:prstGeom prst="rect">
            <a:avLst/>
          </a:prstGeom>
          <a:noFill/>
        </p:spPr>
        <p:txBody>
          <a:bodyPr wrap="square">
            <a:spAutoFit/>
          </a:bodyPr>
          <a:lstStyle/>
          <a:p>
            <a:pPr algn="l"/>
            <a:r>
              <a:rPr lang="pt-BR" sz="1800" b="0" i="0" u="none" strike="noStrike" baseline="0" dirty="0">
                <a:solidFill>
                  <a:srgbClr val="000000"/>
                </a:solidFill>
                <a:latin typeface="CIDFont+F5"/>
              </a:rPr>
              <a:t>As principais diferenças entre</a:t>
            </a:r>
          </a:p>
          <a:p>
            <a:pPr algn="l"/>
            <a:r>
              <a:rPr lang="pt-BR" sz="1800" b="0" i="0" u="none" strike="noStrike" baseline="0" dirty="0">
                <a:solidFill>
                  <a:srgbClr val="000000"/>
                </a:solidFill>
                <a:latin typeface="CIDFont+F5"/>
              </a:rPr>
              <a:t>elementos e componentes visuais é</a:t>
            </a:r>
          </a:p>
          <a:p>
            <a:pPr algn="l"/>
            <a:r>
              <a:rPr lang="pt-BR" sz="1800" b="0" i="0" u="none" strike="noStrike" baseline="0" dirty="0">
                <a:solidFill>
                  <a:srgbClr val="000000"/>
                </a:solidFill>
                <a:latin typeface="CIDFont+F5"/>
              </a:rPr>
              <a:t>que elementos não aceitam campos</a:t>
            </a:r>
          </a:p>
          <a:p>
            <a:pPr algn="l"/>
            <a:r>
              <a:rPr lang="pt-BR" sz="1800" b="0" i="0" u="none" strike="noStrike" baseline="0" dirty="0">
                <a:solidFill>
                  <a:srgbClr val="000000"/>
                </a:solidFill>
                <a:latin typeface="CIDFont+F5"/>
              </a:rPr>
              <a:t>de dados e eles possuem uma</a:t>
            </a:r>
          </a:p>
          <a:p>
            <a:pPr algn="l"/>
            <a:r>
              <a:rPr lang="pt-BR" sz="1800" b="0" i="0" u="none" strike="noStrike" baseline="0" dirty="0">
                <a:solidFill>
                  <a:srgbClr val="000000"/>
                </a:solidFill>
                <a:latin typeface="CIDFont+F5"/>
              </a:rPr>
              <a:t>propriedade “</a:t>
            </a:r>
            <a:r>
              <a:rPr lang="pt-BR" sz="1800" b="0" i="0" u="none" strike="noStrike" baseline="0" dirty="0" err="1">
                <a:solidFill>
                  <a:srgbClr val="000000"/>
                </a:solidFill>
                <a:latin typeface="CIDFont+F5"/>
              </a:rPr>
              <a:t>Action</a:t>
            </a:r>
            <a:r>
              <a:rPr lang="pt-BR" sz="1800" b="0" i="0" u="none" strike="noStrike" baseline="0" dirty="0">
                <a:solidFill>
                  <a:srgbClr val="000000"/>
                </a:solidFill>
                <a:latin typeface="CIDFont+F5"/>
              </a:rPr>
              <a:t>” que nos permite</a:t>
            </a:r>
          </a:p>
          <a:p>
            <a:pPr algn="l"/>
            <a:r>
              <a:rPr lang="pt-BR" sz="1800" b="0" i="0" u="none" strike="noStrike" baseline="0" dirty="0">
                <a:solidFill>
                  <a:srgbClr val="000000"/>
                </a:solidFill>
                <a:latin typeface="CIDFont+F5"/>
              </a:rPr>
              <a:t>definir ações para interagir com o</a:t>
            </a:r>
          </a:p>
          <a:p>
            <a:pPr algn="l"/>
            <a:r>
              <a:rPr lang="pt-BR" sz="1800" b="0" i="0" u="none" strike="noStrike" baseline="0" dirty="0">
                <a:solidFill>
                  <a:srgbClr val="000000"/>
                </a:solidFill>
                <a:latin typeface="CIDFont+F5"/>
              </a:rPr>
              <a:t>dashboard.</a:t>
            </a:r>
            <a:endParaRPr lang="pt-BR" dirty="0">
              <a:solidFill>
                <a:srgbClr val="000000"/>
              </a:solidFill>
            </a:endParaRPr>
          </a:p>
        </p:txBody>
      </p:sp>
      <p:pic>
        <p:nvPicPr>
          <p:cNvPr id="14" name="Imagem 13">
            <a:extLst>
              <a:ext uri="{FF2B5EF4-FFF2-40B4-BE49-F238E27FC236}">
                <a16:creationId xmlns:a16="http://schemas.microsoft.com/office/drawing/2014/main" id="{120D1BC8-C16F-4A17-A9EB-459AE02B53E0}"/>
              </a:ext>
            </a:extLst>
          </p:cNvPr>
          <p:cNvPicPr>
            <a:picLocks noChangeAspect="1"/>
          </p:cNvPicPr>
          <p:nvPr/>
        </p:nvPicPr>
        <p:blipFill>
          <a:blip r:embed="rId9"/>
          <a:stretch>
            <a:fillRect/>
          </a:stretch>
        </p:blipFill>
        <p:spPr>
          <a:xfrm>
            <a:off x="4560111" y="2512187"/>
            <a:ext cx="4591896" cy="3175390"/>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62</a:t>
            </a:fld>
            <a:endParaRPr lang="en-US" noProof="1"/>
          </a:p>
        </p:txBody>
      </p:sp>
    </p:spTree>
    <p:custDataLst>
      <p:tags r:id="rId1"/>
    </p:custDataLst>
    <p:extLst>
      <p:ext uri="{BB962C8B-B14F-4D97-AF65-F5344CB8AC3E}">
        <p14:creationId xmlns:p14="http://schemas.microsoft.com/office/powerpoint/2010/main" val="3550558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DEMONSTRAÇÃO</a:t>
            </a:r>
            <a:endParaRPr lang="en-GB"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05232" y="801499"/>
            <a:ext cx="10225926" cy="2031325"/>
          </a:xfrm>
          <a:prstGeom prst="rect">
            <a:avLst/>
          </a:prstGeom>
          <a:noFill/>
        </p:spPr>
        <p:txBody>
          <a:bodyPr wrap="square">
            <a:spAutoFit/>
          </a:bodyPr>
          <a:lstStyle/>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4"/>
              </a:rPr>
              <a:t>Criar uma cópia do gráfico de dispersão e alterar o componente</a:t>
            </a:r>
          </a:p>
          <a:p>
            <a:pPr algn="l"/>
            <a:r>
              <a:rPr lang="pt-BR" sz="1800" b="0" i="0" u="none" strike="noStrike" baseline="0" dirty="0">
                <a:solidFill>
                  <a:srgbClr val="FF0000"/>
                </a:solidFill>
                <a:latin typeface="CIDFont+F4"/>
              </a:rPr>
              <a:t>para tabela.</a:t>
            </a:r>
          </a:p>
          <a:p>
            <a:pPr algn="l"/>
            <a:endParaRPr lang="pt-BR" sz="1800" b="0" i="0" u="none" strike="noStrike" baseline="0" dirty="0">
              <a:solidFill>
                <a:srgbClr val="FF0000"/>
              </a:solidFill>
              <a:latin typeface="CIDFont+F4"/>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4"/>
              </a:rPr>
              <a:t>Criar indicadores para “Mostrar Tabela” e “Mostrar Dispersão”</a:t>
            </a:r>
          </a:p>
          <a:p>
            <a:pPr algn="l"/>
            <a:endParaRPr lang="pt-BR" sz="1800" b="0" i="0" u="none" strike="noStrike" baseline="0" dirty="0">
              <a:solidFill>
                <a:srgbClr val="FF0000"/>
              </a:solidFill>
              <a:latin typeface="CIDFont+F4"/>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4"/>
              </a:rPr>
              <a:t>Inserir botões no dashboard e utilizar eles para “ativar” os</a:t>
            </a:r>
          </a:p>
          <a:p>
            <a:pPr algn="l"/>
            <a:r>
              <a:rPr lang="pt-BR" sz="1800" b="0" i="0" u="none" strike="noStrike" baseline="0" dirty="0">
                <a:solidFill>
                  <a:srgbClr val="FF0000"/>
                </a:solidFill>
                <a:latin typeface="CIDFont+F4"/>
              </a:rPr>
              <a:t>indicadores criados.</a:t>
            </a:r>
            <a:endParaRPr lang="pt-BR" dirty="0">
              <a:solidFill>
                <a:srgbClr val="FF0000"/>
              </a:solidFill>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63</a:t>
            </a:fld>
            <a:endParaRPr lang="en-US" noProof="1"/>
          </a:p>
        </p:txBody>
      </p:sp>
    </p:spTree>
    <p:custDataLst>
      <p:tags r:id="rId1"/>
    </p:custDataLst>
    <p:extLst>
      <p:ext uri="{BB962C8B-B14F-4D97-AF65-F5344CB8AC3E}">
        <p14:creationId xmlns:p14="http://schemas.microsoft.com/office/powerpoint/2010/main" val="5807114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Formatação condicional</a:t>
            </a:r>
            <a:endParaRPr lang="en-GB"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05232" y="801499"/>
            <a:ext cx="10225926" cy="923330"/>
          </a:xfrm>
          <a:prstGeom prst="rect">
            <a:avLst/>
          </a:prstGeom>
          <a:noFill/>
        </p:spPr>
        <p:txBody>
          <a:bodyPr wrap="square">
            <a:spAutoFit/>
          </a:bodyPr>
          <a:lstStyle/>
          <a:p>
            <a:pPr algn="l"/>
            <a:r>
              <a:rPr lang="pt-BR" sz="1800" b="0" i="0" u="none" strike="noStrike" baseline="0" dirty="0">
                <a:solidFill>
                  <a:srgbClr val="000000"/>
                </a:solidFill>
                <a:latin typeface="CIDFont+F4"/>
              </a:rPr>
              <a:t>Pode-se criar formatação condicional para fontes, </a:t>
            </a:r>
            <a:r>
              <a:rPr lang="pt-BR" sz="1800" b="0" i="0" u="none" strike="noStrike" baseline="0" dirty="0" err="1">
                <a:solidFill>
                  <a:srgbClr val="000000"/>
                </a:solidFill>
                <a:latin typeface="CIDFont+F4"/>
              </a:rPr>
              <a:t>backgrouds</a:t>
            </a:r>
            <a:r>
              <a:rPr lang="pt-BR" sz="1800" b="0" i="0" u="none" strike="noStrike" baseline="0" dirty="0">
                <a:solidFill>
                  <a:srgbClr val="000000"/>
                </a:solidFill>
                <a:latin typeface="CIDFont+F4"/>
              </a:rPr>
              <a:t> e </a:t>
            </a:r>
            <a:r>
              <a:rPr lang="pt-BR" sz="1800" b="0" i="0" u="none" strike="noStrike" baseline="0" dirty="0" err="1">
                <a:solidFill>
                  <a:srgbClr val="000000"/>
                </a:solidFill>
                <a:latin typeface="CIDFont+F4"/>
              </a:rPr>
              <a:t>icones</a:t>
            </a:r>
            <a:r>
              <a:rPr lang="pt-BR" sz="1800" b="0" i="0" u="none" strike="noStrike" baseline="0" dirty="0">
                <a:solidFill>
                  <a:srgbClr val="000000"/>
                </a:solidFill>
                <a:latin typeface="CIDFont+F4"/>
              </a:rPr>
              <a:t>.</a:t>
            </a:r>
          </a:p>
          <a:p>
            <a:pPr algn="l"/>
            <a:r>
              <a:rPr lang="pt-BR" sz="1800" b="0" i="0" u="none" strike="noStrike" baseline="0" dirty="0">
                <a:solidFill>
                  <a:srgbClr val="000000"/>
                </a:solidFill>
                <a:latin typeface="CIDFont+F4"/>
              </a:rPr>
              <a:t>Essa formatação se baseia em escala, regras ou valores na base de</a:t>
            </a:r>
          </a:p>
          <a:p>
            <a:pPr algn="l"/>
            <a:r>
              <a:rPr lang="pt-BR" sz="1800" b="0" i="0" u="none" strike="noStrike" baseline="0" dirty="0">
                <a:solidFill>
                  <a:srgbClr val="000000"/>
                </a:solidFill>
                <a:latin typeface="CIDFont+F4"/>
              </a:rPr>
              <a:t>dados (“verde” ou #00ff00 definido na coluna X).</a:t>
            </a:r>
            <a:endParaRPr lang="pt-BR" dirty="0">
              <a:solidFill>
                <a:srgbClr val="000000"/>
              </a:solidFill>
            </a:endParaRPr>
          </a:p>
        </p:txBody>
      </p:sp>
      <p:pic>
        <p:nvPicPr>
          <p:cNvPr id="3" name="Imagem 2">
            <a:extLst>
              <a:ext uri="{FF2B5EF4-FFF2-40B4-BE49-F238E27FC236}">
                <a16:creationId xmlns:a16="http://schemas.microsoft.com/office/drawing/2014/main" id="{6CFDBFB6-4D71-44BC-A718-F74AB63DCEF4}"/>
              </a:ext>
            </a:extLst>
          </p:cNvPr>
          <p:cNvPicPr>
            <a:picLocks noChangeAspect="1"/>
          </p:cNvPicPr>
          <p:nvPr/>
        </p:nvPicPr>
        <p:blipFill>
          <a:blip r:embed="rId8"/>
          <a:stretch>
            <a:fillRect/>
          </a:stretch>
        </p:blipFill>
        <p:spPr>
          <a:xfrm>
            <a:off x="246132" y="2009981"/>
            <a:ext cx="3433562" cy="2430296"/>
          </a:xfrm>
          <a:prstGeom prst="rect">
            <a:avLst/>
          </a:prstGeom>
        </p:spPr>
      </p:pic>
      <p:pic>
        <p:nvPicPr>
          <p:cNvPr id="5" name="Imagem 4">
            <a:extLst>
              <a:ext uri="{FF2B5EF4-FFF2-40B4-BE49-F238E27FC236}">
                <a16:creationId xmlns:a16="http://schemas.microsoft.com/office/drawing/2014/main" id="{EF72BE4B-8D05-4C75-A46C-3B45D303416B}"/>
              </a:ext>
            </a:extLst>
          </p:cNvPr>
          <p:cNvPicPr>
            <a:picLocks noChangeAspect="1"/>
          </p:cNvPicPr>
          <p:nvPr/>
        </p:nvPicPr>
        <p:blipFill>
          <a:blip r:embed="rId9"/>
          <a:stretch>
            <a:fillRect/>
          </a:stretch>
        </p:blipFill>
        <p:spPr>
          <a:xfrm>
            <a:off x="3844046" y="2009981"/>
            <a:ext cx="3433563" cy="2437540"/>
          </a:xfrm>
          <a:prstGeom prst="rect">
            <a:avLst/>
          </a:prstGeom>
        </p:spPr>
      </p:pic>
      <p:pic>
        <p:nvPicPr>
          <p:cNvPr id="7" name="Imagem 6">
            <a:extLst>
              <a:ext uri="{FF2B5EF4-FFF2-40B4-BE49-F238E27FC236}">
                <a16:creationId xmlns:a16="http://schemas.microsoft.com/office/drawing/2014/main" id="{46F2C09A-0BFE-44E1-B031-0BB1C16AADBB}"/>
              </a:ext>
            </a:extLst>
          </p:cNvPr>
          <p:cNvPicPr>
            <a:picLocks noChangeAspect="1"/>
          </p:cNvPicPr>
          <p:nvPr/>
        </p:nvPicPr>
        <p:blipFill>
          <a:blip r:embed="rId10"/>
          <a:stretch>
            <a:fillRect/>
          </a:stretch>
        </p:blipFill>
        <p:spPr>
          <a:xfrm>
            <a:off x="7385952" y="2004847"/>
            <a:ext cx="3438348" cy="2440937"/>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64</a:t>
            </a:fld>
            <a:endParaRPr lang="en-US" noProof="1"/>
          </a:p>
        </p:txBody>
      </p:sp>
    </p:spTree>
    <p:custDataLst>
      <p:tags r:id="rId1"/>
    </p:custDataLst>
    <p:extLst>
      <p:ext uri="{BB962C8B-B14F-4D97-AF65-F5344CB8AC3E}">
        <p14:creationId xmlns:p14="http://schemas.microsoft.com/office/powerpoint/2010/main" val="14125849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Formatação condicional</a:t>
            </a:r>
            <a:endParaRPr lang="en-GB"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05232" y="801499"/>
            <a:ext cx="10225926" cy="369332"/>
          </a:xfrm>
          <a:prstGeom prst="rect">
            <a:avLst/>
          </a:prstGeom>
          <a:noFill/>
        </p:spPr>
        <p:txBody>
          <a:bodyPr wrap="square">
            <a:spAutoFit/>
          </a:bodyPr>
          <a:lstStyle/>
          <a:p>
            <a:pPr algn="l"/>
            <a:r>
              <a:rPr lang="pt-BR" sz="1800" b="0" i="0" u="none" strike="noStrike" baseline="0" dirty="0">
                <a:solidFill>
                  <a:srgbClr val="000000"/>
                </a:solidFill>
                <a:latin typeface="CIDFont+F4"/>
              </a:rPr>
              <a:t>Formatação condicional em escala (Gradiente)</a:t>
            </a:r>
            <a:endParaRPr lang="pt-BR" dirty="0">
              <a:solidFill>
                <a:srgbClr val="000000"/>
              </a:solidFill>
            </a:endParaRPr>
          </a:p>
        </p:txBody>
      </p:sp>
      <p:pic>
        <p:nvPicPr>
          <p:cNvPr id="8" name="Imagem 7">
            <a:extLst>
              <a:ext uri="{FF2B5EF4-FFF2-40B4-BE49-F238E27FC236}">
                <a16:creationId xmlns:a16="http://schemas.microsoft.com/office/drawing/2014/main" id="{F01A4C13-B2DB-4367-AF20-70CA06D1ED57}"/>
              </a:ext>
            </a:extLst>
          </p:cNvPr>
          <p:cNvPicPr>
            <a:picLocks noChangeAspect="1"/>
          </p:cNvPicPr>
          <p:nvPr/>
        </p:nvPicPr>
        <p:blipFill>
          <a:blip r:embed="rId8"/>
          <a:stretch>
            <a:fillRect/>
          </a:stretch>
        </p:blipFill>
        <p:spPr>
          <a:xfrm>
            <a:off x="2393973" y="1170831"/>
            <a:ext cx="6181253" cy="4375128"/>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65</a:t>
            </a:fld>
            <a:endParaRPr lang="en-US" noProof="1"/>
          </a:p>
        </p:txBody>
      </p:sp>
    </p:spTree>
    <p:custDataLst>
      <p:tags r:id="rId1"/>
    </p:custDataLst>
    <p:extLst>
      <p:ext uri="{BB962C8B-B14F-4D97-AF65-F5344CB8AC3E}">
        <p14:creationId xmlns:p14="http://schemas.microsoft.com/office/powerpoint/2010/main" val="16141159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Formatação condicional</a:t>
            </a:r>
            <a:endParaRPr lang="en-GB"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05232" y="801499"/>
            <a:ext cx="10225926" cy="369332"/>
          </a:xfrm>
          <a:prstGeom prst="rect">
            <a:avLst/>
          </a:prstGeom>
          <a:noFill/>
        </p:spPr>
        <p:txBody>
          <a:bodyPr wrap="square">
            <a:spAutoFit/>
          </a:bodyPr>
          <a:lstStyle/>
          <a:p>
            <a:pPr algn="l"/>
            <a:r>
              <a:rPr lang="pt-BR" sz="1800" b="0" i="0" u="none" strike="noStrike" baseline="0" dirty="0">
                <a:solidFill>
                  <a:srgbClr val="000000"/>
                </a:solidFill>
                <a:latin typeface="CIDFont+F4"/>
              </a:rPr>
              <a:t>Formatação condicional baseada em regras</a:t>
            </a:r>
            <a:endParaRPr lang="pt-BR" dirty="0">
              <a:solidFill>
                <a:srgbClr val="000000"/>
              </a:solidFill>
            </a:endParaRPr>
          </a:p>
        </p:txBody>
      </p:sp>
      <p:pic>
        <p:nvPicPr>
          <p:cNvPr id="3" name="Imagem 2">
            <a:extLst>
              <a:ext uri="{FF2B5EF4-FFF2-40B4-BE49-F238E27FC236}">
                <a16:creationId xmlns:a16="http://schemas.microsoft.com/office/drawing/2014/main" id="{8A6C6120-7E0B-4D9C-A91C-AFA2DF785AE7}"/>
              </a:ext>
            </a:extLst>
          </p:cNvPr>
          <p:cNvPicPr>
            <a:picLocks noChangeAspect="1"/>
          </p:cNvPicPr>
          <p:nvPr/>
        </p:nvPicPr>
        <p:blipFill>
          <a:blip r:embed="rId8"/>
          <a:stretch>
            <a:fillRect/>
          </a:stretch>
        </p:blipFill>
        <p:spPr>
          <a:xfrm>
            <a:off x="2527923" y="1170831"/>
            <a:ext cx="5913777" cy="4198283"/>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66</a:t>
            </a:fld>
            <a:endParaRPr lang="en-US" noProof="1"/>
          </a:p>
        </p:txBody>
      </p:sp>
    </p:spTree>
    <p:custDataLst>
      <p:tags r:id="rId1"/>
    </p:custDataLst>
    <p:extLst>
      <p:ext uri="{BB962C8B-B14F-4D97-AF65-F5344CB8AC3E}">
        <p14:creationId xmlns:p14="http://schemas.microsoft.com/office/powerpoint/2010/main" val="27097265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Formatação condicional</a:t>
            </a:r>
            <a:endParaRPr lang="en-GB"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05232" y="801499"/>
            <a:ext cx="10225926" cy="369332"/>
          </a:xfrm>
          <a:prstGeom prst="rect">
            <a:avLst/>
          </a:prstGeom>
          <a:noFill/>
        </p:spPr>
        <p:txBody>
          <a:bodyPr wrap="square">
            <a:spAutoFit/>
          </a:bodyPr>
          <a:lstStyle/>
          <a:p>
            <a:pPr algn="l"/>
            <a:r>
              <a:rPr lang="pt-BR" sz="1800" b="0" i="0" u="none" strike="noStrike" baseline="0" dirty="0">
                <a:solidFill>
                  <a:srgbClr val="000000"/>
                </a:solidFill>
                <a:latin typeface="CIDFont+F4"/>
              </a:rPr>
              <a:t>Formatação condicional baseada em valores da base de dados</a:t>
            </a:r>
            <a:endParaRPr lang="pt-BR" dirty="0">
              <a:solidFill>
                <a:srgbClr val="000000"/>
              </a:solidFill>
            </a:endParaRPr>
          </a:p>
        </p:txBody>
      </p:sp>
      <p:pic>
        <p:nvPicPr>
          <p:cNvPr id="4" name="Imagem 3">
            <a:extLst>
              <a:ext uri="{FF2B5EF4-FFF2-40B4-BE49-F238E27FC236}">
                <a16:creationId xmlns:a16="http://schemas.microsoft.com/office/drawing/2014/main" id="{1E9F4202-4FDC-4354-B866-87389F50B0ED}"/>
              </a:ext>
            </a:extLst>
          </p:cNvPr>
          <p:cNvPicPr>
            <a:picLocks noChangeAspect="1"/>
          </p:cNvPicPr>
          <p:nvPr/>
        </p:nvPicPr>
        <p:blipFill>
          <a:blip r:embed="rId8"/>
          <a:stretch>
            <a:fillRect/>
          </a:stretch>
        </p:blipFill>
        <p:spPr>
          <a:xfrm>
            <a:off x="2631972" y="1170831"/>
            <a:ext cx="5705256" cy="4050249"/>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67</a:t>
            </a:fld>
            <a:endParaRPr lang="en-US" noProof="1"/>
          </a:p>
        </p:txBody>
      </p:sp>
    </p:spTree>
    <p:custDataLst>
      <p:tags r:id="rId1"/>
    </p:custDataLst>
    <p:extLst>
      <p:ext uri="{BB962C8B-B14F-4D97-AF65-F5344CB8AC3E}">
        <p14:creationId xmlns:p14="http://schemas.microsoft.com/office/powerpoint/2010/main" val="11465448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Dicas de ferramentas/</a:t>
            </a:r>
            <a:r>
              <a:rPr lang="pt-BR" dirty="0" err="1"/>
              <a:t>Tooltips</a:t>
            </a:r>
            <a:endParaRPr lang="en-GB"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05232" y="809119"/>
            <a:ext cx="10225926" cy="3416320"/>
          </a:xfrm>
          <a:prstGeom prst="rect">
            <a:avLst/>
          </a:prstGeom>
          <a:noFill/>
        </p:spPr>
        <p:txBody>
          <a:bodyPr wrap="square">
            <a:spAutoFit/>
          </a:bodyPr>
          <a:lstStyle/>
          <a:p>
            <a:pPr algn="l"/>
            <a:r>
              <a:rPr lang="pt-BR" sz="1800" b="0" i="0" u="none" strike="noStrike" baseline="0" dirty="0">
                <a:solidFill>
                  <a:srgbClr val="000000"/>
                </a:solidFill>
                <a:latin typeface="CIDFont+F4"/>
              </a:rPr>
              <a:t>• </a:t>
            </a:r>
            <a:r>
              <a:rPr lang="pt-BR" sz="1800" b="0" i="0" u="none" strike="noStrike" baseline="0" dirty="0">
                <a:solidFill>
                  <a:srgbClr val="000000"/>
                </a:solidFill>
                <a:latin typeface="CIDFont+F5"/>
              </a:rPr>
              <a:t>Conceitualmente iguais as</a:t>
            </a:r>
          </a:p>
          <a:p>
            <a:pPr algn="l"/>
            <a:r>
              <a:rPr lang="pt-BR" sz="1800" b="0" i="0" u="none" strike="noStrike" baseline="0" dirty="0" err="1">
                <a:solidFill>
                  <a:srgbClr val="000000"/>
                </a:solidFill>
                <a:latin typeface="CIDFont+F5"/>
              </a:rPr>
              <a:t>tooltips</a:t>
            </a:r>
            <a:r>
              <a:rPr lang="pt-BR" sz="1800" b="0" i="0" u="none" strike="noStrike" baseline="0" dirty="0">
                <a:solidFill>
                  <a:srgbClr val="000000"/>
                </a:solidFill>
                <a:latin typeface="CIDFont+F5"/>
              </a:rPr>
              <a:t> no Tableau</a:t>
            </a:r>
          </a:p>
          <a:p>
            <a:pPr algn="l"/>
            <a:endParaRPr lang="pt-BR" sz="1800" b="0" i="0" u="none" strike="noStrike" baseline="0" dirty="0">
              <a:solidFill>
                <a:srgbClr val="00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000000"/>
                </a:solidFill>
                <a:latin typeface="CIDFont+F5"/>
              </a:rPr>
              <a:t>Permite a personalização</a:t>
            </a:r>
          </a:p>
          <a:p>
            <a:pPr algn="l"/>
            <a:r>
              <a:rPr lang="pt-BR" sz="1800" b="0" i="0" u="none" strike="noStrike" baseline="0" dirty="0">
                <a:solidFill>
                  <a:srgbClr val="000000"/>
                </a:solidFill>
                <a:latin typeface="CIDFont+F5"/>
              </a:rPr>
              <a:t>baseada em outras páginas</a:t>
            </a:r>
          </a:p>
          <a:p>
            <a:pPr algn="l"/>
            <a:r>
              <a:rPr lang="pt-BR" sz="1800" b="0" i="0" u="none" strike="noStrike" baseline="0" dirty="0">
                <a:solidFill>
                  <a:srgbClr val="000000"/>
                </a:solidFill>
                <a:latin typeface="CIDFont+F5"/>
              </a:rPr>
              <a:t>formada por visuais</a:t>
            </a:r>
          </a:p>
          <a:p>
            <a:pPr algn="l"/>
            <a:endParaRPr lang="pt-BR" sz="1800" b="0" i="0" u="none" strike="noStrike" baseline="0" dirty="0">
              <a:solidFill>
                <a:srgbClr val="00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000000"/>
                </a:solidFill>
                <a:latin typeface="CIDFont+F5"/>
              </a:rPr>
              <a:t>A formatação é feita através</a:t>
            </a:r>
          </a:p>
          <a:p>
            <a:pPr algn="l"/>
            <a:r>
              <a:rPr lang="pt-BR" sz="1800" b="0" i="0" u="none" strike="noStrike" baseline="0" dirty="0">
                <a:solidFill>
                  <a:srgbClr val="000000"/>
                </a:solidFill>
                <a:latin typeface="CIDFont+F5"/>
              </a:rPr>
              <a:t>das opções de formatação do</a:t>
            </a:r>
          </a:p>
          <a:p>
            <a:pPr algn="l"/>
            <a:r>
              <a:rPr lang="pt-BR" sz="1800" b="0" i="0" u="none" strike="noStrike" baseline="0" dirty="0">
                <a:solidFill>
                  <a:srgbClr val="000000"/>
                </a:solidFill>
                <a:latin typeface="CIDFont+F5"/>
              </a:rPr>
              <a:t>visual. Menos flexível, não</a:t>
            </a:r>
          </a:p>
          <a:p>
            <a:pPr algn="l"/>
            <a:r>
              <a:rPr lang="pt-BR" sz="1800" b="0" i="0" u="none" strike="noStrike" baseline="0" dirty="0">
                <a:solidFill>
                  <a:srgbClr val="000000"/>
                </a:solidFill>
                <a:latin typeface="CIDFont+F5"/>
              </a:rPr>
              <a:t>permite a edição de texto</a:t>
            </a:r>
          </a:p>
          <a:p>
            <a:pPr algn="l"/>
            <a:r>
              <a:rPr lang="pt-BR" sz="1800" b="0" i="0" u="none" strike="noStrike" baseline="0" dirty="0">
                <a:solidFill>
                  <a:srgbClr val="000000"/>
                </a:solidFill>
                <a:latin typeface="CIDFont+F5"/>
              </a:rPr>
              <a:t>puro.</a:t>
            </a:r>
            <a:endParaRPr lang="pt-BR" dirty="0">
              <a:solidFill>
                <a:srgbClr val="000000"/>
              </a:solidFill>
            </a:endParaRPr>
          </a:p>
        </p:txBody>
      </p:sp>
      <p:pic>
        <p:nvPicPr>
          <p:cNvPr id="3" name="Imagem 2">
            <a:extLst>
              <a:ext uri="{FF2B5EF4-FFF2-40B4-BE49-F238E27FC236}">
                <a16:creationId xmlns:a16="http://schemas.microsoft.com/office/drawing/2014/main" id="{8FF4142F-58AA-4CC8-AC1E-AC77F930A8AB}"/>
              </a:ext>
            </a:extLst>
          </p:cNvPr>
          <p:cNvPicPr>
            <a:picLocks noChangeAspect="1"/>
          </p:cNvPicPr>
          <p:nvPr/>
        </p:nvPicPr>
        <p:blipFill>
          <a:blip r:embed="rId8"/>
          <a:stretch>
            <a:fillRect/>
          </a:stretch>
        </p:blipFill>
        <p:spPr>
          <a:xfrm>
            <a:off x="4005198" y="1905128"/>
            <a:ext cx="2959228" cy="1576866"/>
          </a:xfrm>
          <a:prstGeom prst="rect">
            <a:avLst/>
          </a:prstGeom>
        </p:spPr>
      </p:pic>
      <p:pic>
        <p:nvPicPr>
          <p:cNvPr id="6" name="Imagem 5">
            <a:extLst>
              <a:ext uri="{FF2B5EF4-FFF2-40B4-BE49-F238E27FC236}">
                <a16:creationId xmlns:a16="http://schemas.microsoft.com/office/drawing/2014/main" id="{C0DE0ABD-88EE-48E2-8FBF-3AEA82A9016F}"/>
              </a:ext>
            </a:extLst>
          </p:cNvPr>
          <p:cNvPicPr>
            <a:picLocks noChangeAspect="1"/>
          </p:cNvPicPr>
          <p:nvPr/>
        </p:nvPicPr>
        <p:blipFill>
          <a:blip r:embed="rId9"/>
          <a:stretch>
            <a:fillRect/>
          </a:stretch>
        </p:blipFill>
        <p:spPr>
          <a:xfrm>
            <a:off x="7776544" y="453600"/>
            <a:ext cx="1815690" cy="4969256"/>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68</a:t>
            </a:fld>
            <a:endParaRPr lang="en-US" noProof="1"/>
          </a:p>
        </p:txBody>
      </p:sp>
    </p:spTree>
    <p:custDataLst>
      <p:tags r:id="rId1"/>
    </p:custDataLst>
    <p:extLst>
      <p:ext uri="{BB962C8B-B14F-4D97-AF65-F5344CB8AC3E}">
        <p14:creationId xmlns:p14="http://schemas.microsoft.com/office/powerpoint/2010/main" val="38334936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DEMONSTRAÇÃO</a:t>
            </a:r>
            <a:endParaRPr lang="en-GB"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05232" y="809119"/>
            <a:ext cx="9921120" cy="2862322"/>
          </a:xfrm>
          <a:prstGeom prst="rect">
            <a:avLst/>
          </a:prstGeom>
          <a:noFill/>
        </p:spPr>
        <p:txBody>
          <a:bodyPr wrap="square">
            <a:spAutoFit/>
          </a:bodyPr>
          <a:lstStyle/>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4"/>
              </a:rPr>
              <a:t>Criar Formatação condicional no gráfico de barras,</a:t>
            </a:r>
          </a:p>
          <a:p>
            <a:pPr algn="l"/>
            <a:r>
              <a:rPr lang="pt-BR" sz="1800" b="0" i="0" u="none" strike="noStrike" baseline="0" dirty="0">
                <a:solidFill>
                  <a:srgbClr val="FF0000"/>
                </a:solidFill>
                <a:latin typeface="CIDFont+F4"/>
              </a:rPr>
              <a:t>usando formatação condicional em escala de cor</a:t>
            </a:r>
          </a:p>
          <a:p>
            <a:pPr algn="l"/>
            <a:endParaRPr lang="pt-BR" sz="1800" b="0" i="0" u="none" strike="noStrike" baseline="0" dirty="0">
              <a:solidFill>
                <a:srgbClr val="FF0000"/>
              </a:solidFill>
              <a:latin typeface="CIDFont+F4"/>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4"/>
              </a:rPr>
              <a:t>Criar formatação condicional baseado em regra no</a:t>
            </a:r>
          </a:p>
          <a:p>
            <a:pPr algn="l"/>
            <a:r>
              <a:rPr lang="pt-BR" sz="1800" b="0" i="0" u="none" strike="noStrike" baseline="0" dirty="0">
                <a:solidFill>
                  <a:srgbClr val="FF0000"/>
                </a:solidFill>
                <a:latin typeface="CIDFont+F4"/>
              </a:rPr>
              <a:t>campo “</a:t>
            </a:r>
            <a:r>
              <a:rPr lang="pt-BR" sz="1800" b="0" i="0" u="none" strike="noStrike" baseline="0" dirty="0" err="1">
                <a:solidFill>
                  <a:srgbClr val="FF0000"/>
                </a:solidFill>
                <a:latin typeface="CIDFont+F4"/>
              </a:rPr>
              <a:t>Quantity</a:t>
            </a:r>
            <a:r>
              <a:rPr lang="pt-BR" sz="1800" b="0" i="0" u="none" strike="noStrike" baseline="0" dirty="0">
                <a:solidFill>
                  <a:srgbClr val="FF0000"/>
                </a:solidFill>
                <a:latin typeface="CIDFont+F4"/>
              </a:rPr>
              <a:t>” do visual de tabela</a:t>
            </a:r>
          </a:p>
          <a:p>
            <a:pPr algn="l"/>
            <a:endParaRPr lang="pt-BR" sz="1800" b="0" i="0" u="none" strike="noStrike" baseline="0" dirty="0">
              <a:solidFill>
                <a:srgbClr val="FF0000"/>
              </a:solidFill>
              <a:latin typeface="CIDFont+F4"/>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4"/>
              </a:rPr>
              <a:t>Criar uma </a:t>
            </a:r>
            <a:r>
              <a:rPr lang="pt-BR" sz="1800" b="0" i="0" u="none" strike="noStrike" baseline="0" dirty="0" err="1">
                <a:solidFill>
                  <a:srgbClr val="FF0000"/>
                </a:solidFill>
                <a:latin typeface="CIDFont+F4"/>
              </a:rPr>
              <a:t>tooltip</a:t>
            </a:r>
            <a:r>
              <a:rPr lang="pt-BR" sz="1800" b="0" i="0" u="none" strike="noStrike" baseline="0" dirty="0">
                <a:solidFill>
                  <a:srgbClr val="FF0000"/>
                </a:solidFill>
                <a:latin typeface="CIDFont+F4"/>
              </a:rPr>
              <a:t> baseada em um </a:t>
            </a:r>
            <a:r>
              <a:rPr lang="pt-BR" sz="1800" b="0" i="0" u="none" strike="noStrike" baseline="0" dirty="0" err="1">
                <a:solidFill>
                  <a:srgbClr val="FF0000"/>
                </a:solidFill>
                <a:latin typeface="CIDFont+F4"/>
              </a:rPr>
              <a:t>graficos</a:t>
            </a:r>
            <a:r>
              <a:rPr lang="pt-BR" sz="1800" b="0" i="0" u="none" strike="noStrike" baseline="0" dirty="0">
                <a:solidFill>
                  <a:srgbClr val="FF0000"/>
                </a:solidFill>
                <a:latin typeface="CIDFont+F4"/>
              </a:rPr>
              <a:t> de</a:t>
            </a:r>
          </a:p>
          <a:p>
            <a:pPr algn="l"/>
            <a:r>
              <a:rPr lang="pt-BR" sz="1800" b="0" i="0" u="none" strike="noStrike" baseline="0" dirty="0">
                <a:solidFill>
                  <a:srgbClr val="FF0000"/>
                </a:solidFill>
                <a:latin typeface="CIDFont+F4"/>
              </a:rPr>
              <a:t>colunas (ano </a:t>
            </a:r>
            <a:r>
              <a:rPr lang="pt-BR" sz="1800" b="0" i="0" u="none" strike="noStrike" baseline="0" dirty="0" err="1">
                <a:solidFill>
                  <a:srgbClr val="FF0000"/>
                </a:solidFill>
                <a:latin typeface="CIDFont+F4"/>
              </a:rPr>
              <a:t>vs</a:t>
            </a:r>
            <a:r>
              <a:rPr lang="pt-BR" sz="1800" b="0" i="0" u="none" strike="noStrike" baseline="0" dirty="0">
                <a:solidFill>
                  <a:srgbClr val="FF0000"/>
                </a:solidFill>
                <a:latin typeface="CIDFont+F4"/>
              </a:rPr>
              <a:t> quantidade de vendas) e aplicar</a:t>
            </a:r>
          </a:p>
          <a:p>
            <a:pPr algn="l"/>
            <a:r>
              <a:rPr lang="pt-BR" sz="1800" b="0" i="0" u="none" strike="noStrike" baseline="0" dirty="0">
                <a:solidFill>
                  <a:srgbClr val="FF0000"/>
                </a:solidFill>
                <a:latin typeface="CIDFont+F4"/>
              </a:rPr>
              <a:t>esse </a:t>
            </a:r>
            <a:r>
              <a:rPr lang="pt-BR" sz="1800" b="0" i="0" u="none" strike="noStrike" baseline="0" dirty="0" err="1">
                <a:solidFill>
                  <a:srgbClr val="FF0000"/>
                </a:solidFill>
                <a:latin typeface="CIDFont+F4"/>
              </a:rPr>
              <a:t>tooltip</a:t>
            </a:r>
            <a:r>
              <a:rPr lang="pt-BR" sz="1800" b="0" i="0" u="none" strike="noStrike" baseline="0" dirty="0">
                <a:solidFill>
                  <a:srgbClr val="FF0000"/>
                </a:solidFill>
                <a:latin typeface="CIDFont+F4"/>
              </a:rPr>
              <a:t> no visual de barras de “Maiores</a:t>
            </a:r>
          </a:p>
          <a:p>
            <a:pPr algn="l"/>
            <a:r>
              <a:rPr lang="pt-BR" sz="1800" b="0" i="0" u="none" strike="noStrike" baseline="0" dirty="0">
                <a:solidFill>
                  <a:srgbClr val="FF0000"/>
                </a:solidFill>
                <a:latin typeface="CIDFont+F4"/>
              </a:rPr>
              <a:t>vendas”</a:t>
            </a:r>
            <a:endParaRPr lang="pt-BR" dirty="0">
              <a:solidFill>
                <a:srgbClr val="FF0000"/>
              </a:solidFill>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69</a:t>
            </a:fld>
            <a:endParaRPr lang="en-US" noProof="1"/>
          </a:p>
        </p:txBody>
      </p:sp>
    </p:spTree>
    <p:custDataLst>
      <p:tags r:id="rId1"/>
    </p:custDataLst>
    <p:extLst>
      <p:ext uri="{BB962C8B-B14F-4D97-AF65-F5344CB8AC3E}">
        <p14:creationId xmlns:p14="http://schemas.microsoft.com/office/powerpoint/2010/main" val="114189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pter_conv"/>
          <p:cNvSpPr>
            <a:spLocks noGrp="1"/>
          </p:cNvSpPr>
          <p:nvPr>
            <p:ph type="body" sz="quarter" idx="15"/>
          </p:nvPr>
        </p:nvSpPr>
        <p:spPr>
          <a:xfrm>
            <a:off x="205200" y="259200"/>
            <a:ext cx="10558800" cy="388800"/>
          </a:xfrm>
        </p:spPr>
        <p:txBody>
          <a:bodyPr vert="horz" lIns="0" tIns="0" rIns="0" bIns="0" rtlCol="0">
            <a:noAutofit/>
          </a:bodyPr>
          <a:lstStyle/>
          <a:p>
            <a:r>
              <a:rPr lang="en-GB" dirty="0"/>
              <a:t>BI </a:t>
            </a:r>
            <a:r>
              <a:rPr lang="en-GB" dirty="0" err="1"/>
              <a:t>nos</a:t>
            </a:r>
            <a:r>
              <a:rPr lang="en-GB" dirty="0"/>
              <a:t> </a:t>
            </a:r>
            <a:r>
              <a:rPr lang="en-GB" dirty="0" err="1"/>
              <a:t>dias</a:t>
            </a:r>
            <a:r>
              <a:rPr lang="en-GB" dirty="0"/>
              <a:t> </a:t>
            </a:r>
            <a:r>
              <a:rPr lang="en-GB" dirty="0" err="1"/>
              <a:t>atuais</a:t>
            </a:r>
            <a:endParaRPr lang="en-GB" dirty="0"/>
          </a:p>
        </p:txBody>
      </p:sp>
      <p:pic>
        <p:nvPicPr>
          <p:cNvPr id="17412" name="Picture 3"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108249" y="5652110"/>
            <a:ext cx="397090" cy="17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17414" name="Rectangle 5"/>
          <p:cNvSpPr>
            <a:spLocks noChangeArrowheads="1"/>
          </p:cNvSpPr>
          <p:nvPr>
            <p:custDataLst>
              <p:tags r:id="rId3"/>
            </p:custDataLst>
          </p:nvPr>
        </p:nvSpPr>
        <p:spPr bwMode="auto">
          <a:xfrm>
            <a:off x="7793078" y="189975"/>
            <a:ext cx="1909748" cy="15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810">
              <a:solidFill>
                <a:srgbClr val="FFFFFF"/>
              </a:solidFill>
            </a:endParaRPr>
          </a:p>
        </p:txBody>
      </p:sp>
      <p:sp>
        <p:nvSpPr>
          <p:cNvPr id="17416" name="Rectangle 7"/>
          <p:cNvSpPr>
            <a:spLocks noChangeArrowheads="1"/>
          </p:cNvSpPr>
          <p:nvPr>
            <p:custDataLst>
              <p:tags r:id="rId4"/>
            </p:custDataLst>
          </p:nvPr>
        </p:nvSpPr>
        <p:spPr bwMode="auto">
          <a:xfrm>
            <a:off x="9914227" y="6017776"/>
            <a:ext cx="27139" cy="1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spAutoFit/>
          </a:bodyP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720"/>
          </a:p>
        </p:txBody>
      </p:sp>
      <p:pic>
        <p:nvPicPr>
          <p:cNvPr id="6" name="Imagem 5">
            <a:extLst>
              <a:ext uri="{FF2B5EF4-FFF2-40B4-BE49-F238E27FC236}">
                <a16:creationId xmlns:a16="http://schemas.microsoft.com/office/drawing/2014/main" id="{DAB58E99-5EB1-07C3-8E45-9152F82AAF41}"/>
              </a:ext>
            </a:extLst>
          </p:cNvPr>
          <p:cNvPicPr>
            <a:picLocks noChangeAspect="1"/>
          </p:cNvPicPr>
          <p:nvPr/>
        </p:nvPicPr>
        <p:blipFill>
          <a:blip r:embed="rId8"/>
          <a:stretch>
            <a:fillRect/>
          </a:stretch>
        </p:blipFill>
        <p:spPr>
          <a:xfrm>
            <a:off x="205232" y="1578225"/>
            <a:ext cx="4361667" cy="2482277"/>
          </a:xfrm>
          <a:prstGeom prst="rect">
            <a:avLst/>
          </a:prstGeom>
        </p:spPr>
      </p:pic>
      <p:pic>
        <p:nvPicPr>
          <p:cNvPr id="8" name="Imagem 7">
            <a:extLst>
              <a:ext uri="{FF2B5EF4-FFF2-40B4-BE49-F238E27FC236}">
                <a16:creationId xmlns:a16="http://schemas.microsoft.com/office/drawing/2014/main" id="{E56354ED-40C9-7B83-88CB-CF14A8456020}"/>
              </a:ext>
            </a:extLst>
          </p:cNvPr>
          <p:cNvPicPr>
            <a:picLocks noChangeAspect="1"/>
          </p:cNvPicPr>
          <p:nvPr/>
        </p:nvPicPr>
        <p:blipFill>
          <a:blip r:embed="rId9"/>
          <a:stretch>
            <a:fillRect/>
          </a:stretch>
        </p:blipFill>
        <p:spPr>
          <a:xfrm>
            <a:off x="5913326" y="1681762"/>
            <a:ext cx="4796674" cy="2275204"/>
          </a:xfrm>
          <a:prstGeom prst="rect">
            <a:avLst/>
          </a:prstGeom>
        </p:spPr>
      </p:pic>
      <p:sp>
        <p:nvSpPr>
          <p:cNvPr id="9" name="Seta: para a Direita 8">
            <a:extLst>
              <a:ext uri="{FF2B5EF4-FFF2-40B4-BE49-F238E27FC236}">
                <a16:creationId xmlns:a16="http://schemas.microsoft.com/office/drawing/2014/main" id="{1FF50669-63B2-9DDE-1410-103522854957}"/>
              </a:ext>
            </a:extLst>
          </p:cNvPr>
          <p:cNvSpPr/>
          <p:nvPr/>
        </p:nvSpPr>
        <p:spPr>
          <a:xfrm>
            <a:off x="4778852" y="2431319"/>
            <a:ext cx="1037344" cy="776088"/>
          </a:xfrm>
          <a:prstGeom prst="rightArrow">
            <a:avLst/>
          </a:prstGeom>
          <a:noFill/>
          <a:ln w="9525" cap="flat" cmpd="sng" algn="ctr">
            <a:solidFill>
              <a:schemeClr val="accent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mn-lt"/>
              <a:ea typeface="+mn-ea"/>
              <a:cs typeface="+mn-cs"/>
            </a:endParaRPr>
          </a:p>
        </p:txBody>
      </p:sp>
      <p:sp>
        <p:nvSpPr>
          <p:cNvPr id="3" name="Espaço Reservado para Número de Slide 2"/>
          <p:cNvSpPr>
            <a:spLocks noGrp="1"/>
          </p:cNvSpPr>
          <p:nvPr>
            <p:ph type="sldNum" sz="quarter" idx="12"/>
          </p:nvPr>
        </p:nvSpPr>
        <p:spPr/>
        <p:txBody>
          <a:bodyPr/>
          <a:lstStyle/>
          <a:p>
            <a:fld id="{4898AEC0-503E-4FA4-859C-D0F72D6E3F79}" type="slidenum">
              <a:rPr lang="en-US" noProof="1" smtClean="0"/>
              <a:pPr/>
              <a:t>7</a:t>
            </a:fld>
            <a:endParaRPr lang="en-US" noProof="1"/>
          </a:p>
        </p:txBody>
      </p:sp>
    </p:spTree>
    <p:custDataLst>
      <p:tags r:id="rId1"/>
    </p:custDataLst>
    <p:extLst>
      <p:ext uri="{BB962C8B-B14F-4D97-AF65-F5344CB8AC3E}">
        <p14:creationId xmlns:p14="http://schemas.microsoft.com/office/powerpoint/2010/main" val="9239884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Aplicação de filtros</a:t>
            </a:r>
            <a:endParaRPr lang="en-GB"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05232" y="783616"/>
            <a:ext cx="9921120" cy="1477328"/>
          </a:xfrm>
          <a:prstGeom prst="rect">
            <a:avLst/>
          </a:prstGeom>
          <a:noFill/>
        </p:spPr>
        <p:txBody>
          <a:bodyPr wrap="square">
            <a:spAutoFit/>
          </a:bodyPr>
          <a:lstStyle/>
          <a:p>
            <a:pPr algn="l"/>
            <a:r>
              <a:rPr lang="pt-BR" sz="1800" b="0" i="0" u="none" strike="noStrike" baseline="0" dirty="0">
                <a:solidFill>
                  <a:srgbClr val="000000"/>
                </a:solidFill>
                <a:latin typeface="CIDFont+F4"/>
              </a:rPr>
              <a:t>• </a:t>
            </a:r>
            <a:r>
              <a:rPr lang="pt-BR" sz="1800" b="0" i="0" u="none" strike="noStrike" baseline="0" dirty="0">
                <a:solidFill>
                  <a:srgbClr val="000000"/>
                </a:solidFill>
                <a:latin typeface="CIDFont+F5"/>
              </a:rPr>
              <a:t>Filtros por segmentação/</a:t>
            </a:r>
            <a:r>
              <a:rPr lang="pt-BR" sz="1800" b="0" i="0" u="none" strike="noStrike" baseline="0" dirty="0" err="1">
                <a:solidFill>
                  <a:srgbClr val="000000"/>
                </a:solidFill>
                <a:latin typeface="CIDFont+F5"/>
              </a:rPr>
              <a:t>slicers</a:t>
            </a:r>
            <a:endParaRPr lang="pt-BR" sz="1800" b="0" i="0" u="none" strike="noStrike" baseline="0" dirty="0">
              <a:solidFill>
                <a:srgbClr val="000000"/>
              </a:solidFill>
              <a:latin typeface="CIDFont+F5"/>
            </a:endParaRPr>
          </a:p>
          <a:p>
            <a:pPr algn="l"/>
            <a:endParaRPr lang="pt-BR" sz="1800" b="0" i="0" u="none" strike="noStrike" baseline="0" dirty="0">
              <a:solidFill>
                <a:srgbClr val="00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000000"/>
                </a:solidFill>
                <a:latin typeface="CIDFont+F5"/>
              </a:rPr>
              <a:t>Painel de filtros</a:t>
            </a:r>
          </a:p>
          <a:p>
            <a:pPr algn="l"/>
            <a:endParaRPr lang="pt-BR" sz="1800" b="0" i="0" u="none" strike="noStrike" baseline="0" dirty="0">
              <a:solidFill>
                <a:srgbClr val="00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000000"/>
                </a:solidFill>
                <a:latin typeface="CIDFont+F5"/>
              </a:rPr>
              <a:t>Filtros por interação</a:t>
            </a:r>
            <a:endParaRPr lang="pt-BR" dirty="0">
              <a:solidFill>
                <a:srgbClr val="000000"/>
              </a:solidFill>
            </a:endParaRPr>
          </a:p>
        </p:txBody>
      </p:sp>
      <p:pic>
        <p:nvPicPr>
          <p:cNvPr id="3" name="Imagem 2">
            <a:extLst>
              <a:ext uri="{FF2B5EF4-FFF2-40B4-BE49-F238E27FC236}">
                <a16:creationId xmlns:a16="http://schemas.microsoft.com/office/drawing/2014/main" id="{C74E30A6-812C-4264-B5B1-5830B48D7B82}"/>
              </a:ext>
            </a:extLst>
          </p:cNvPr>
          <p:cNvPicPr>
            <a:picLocks noChangeAspect="1"/>
          </p:cNvPicPr>
          <p:nvPr/>
        </p:nvPicPr>
        <p:blipFill>
          <a:blip r:embed="rId8"/>
          <a:stretch>
            <a:fillRect/>
          </a:stretch>
        </p:blipFill>
        <p:spPr>
          <a:xfrm>
            <a:off x="410845" y="2396560"/>
            <a:ext cx="2915512" cy="2778312"/>
          </a:xfrm>
          <a:prstGeom prst="rect">
            <a:avLst/>
          </a:prstGeom>
        </p:spPr>
      </p:pic>
      <p:pic>
        <p:nvPicPr>
          <p:cNvPr id="5" name="Imagem 4">
            <a:extLst>
              <a:ext uri="{FF2B5EF4-FFF2-40B4-BE49-F238E27FC236}">
                <a16:creationId xmlns:a16="http://schemas.microsoft.com/office/drawing/2014/main" id="{4CF29FC0-95CC-4444-8AD0-23004158CCED}"/>
              </a:ext>
            </a:extLst>
          </p:cNvPr>
          <p:cNvPicPr>
            <a:picLocks noChangeAspect="1"/>
          </p:cNvPicPr>
          <p:nvPr/>
        </p:nvPicPr>
        <p:blipFill>
          <a:blip r:embed="rId9"/>
          <a:stretch>
            <a:fillRect/>
          </a:stretch>
        </p:blipFill>
        <p:spPr>
          <a:xfrm>
            <a:off x="3583152" y="2396560"/>
            <a:ext cx="5101237" cy="2870055"/>
          </a:xfrm>
          <a:prstGeom prst="rect">
            <a:avLst/>
          </a:prstGeom>
        </p:spPr>
      </p:pic>
      <p:pic>
        <p:nvPicPr>
          <p:cNvPr id="7" name="Imagem 6">
            <a:extLst>
              <a:ext uri="{FF2B5EF4-FFF2-40B4-BE49-F238E27FC236}">
                <a16:creationId xmlns:a16="http://schemas.microsoft.com/office/drawing/2014/main" id="{76FAF6F2-26D6-402A-80ED-505A5839F577}"/>
              </a:ext>
            </a:extLst>
          </p:cNvPr>
          <p:cNvPicPr>
            <a:picLocks noChangeAspect="1"/>
          </p:cNvPicPr>
          <p:nvPr/>
        </p:nvPicPr>
        <p:blipFill>
          <a:blip r:embed="rId10"/>
          <a:stretch>
            <a:fillRect/>
          </a:stretch>
        </p:blipFill>
        <p:spPr>
          <a:xfrm>
            <a:off x="9036683" y="2350688"/>
            <a:ext cx="1522097" cy="2870055"/>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70</a:t>
            </a:fld>
            <a:endParaRPr lang="en-US" noProof="1"/>
          </a:p>
        </p:txBody>
      </p:sp>
    </p:spTree>
    <p:custDataLst>
      <p:tags r:id="rId1"/>
    </p:custDataLst>
    <p:extLst>
      <p:ext uri="{BB962C8B-B14F-4D97-AF65-F5344CB8AC3E}">
        <p14:creationId xmlns:p14="http://schemas.microsoft.com/office/powerpoint/2010/main" val="1752833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Visuais personalizados</a:t>
            </a:r>
            <a:endParaRPr lang="en-GB"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05232" y="783616"/>
            <a:ext cx="9921120" cy="830997"/>
          </a:xfrm>
          <a:prstGeom prst="rect">
            <a:avLst/>
          </a:prstGeom>
          <a:noFill/>
        </p:spPr>
        <p:txBody>
          <a:bodyPr wrap="square">
            <a:spAutoFit/>
          </a:bodyPr>
          <a:lstStyle/>
          <a:p>
            <a:pPr algn="l"/>
            <a:r>
              <a:rPr lang="pt-BR" sz="1600" b="0" i="0" u="none" strike="noStrike" baseline="0" dirty="0">
                <a:solidFill>
                  <a:srgbClr val="000000"/>
                </a:solidFill>
                <a:latin typeface="CIDFont+F5"/>
              </a:rPr>
              <a:t>Visuais personalizados podem ser adquiridos</a:t>
            </a:r>
          </a:p>
          <a:p>
            <a:pPr algn="l"/>
            <a:r>
              <a:rPr lang="pt-BR" sz="1600" b="0" i="0" u="none" strike="noStrike" baseline="0" dirty="0">
                <a:solidFill>
                  <a:srgbClr val="000000"/>
                </a:solidFill>
                <a:latin typeface="CIDFont+F5"/>
              </a:rPr>
              <a:t>através do </a:t>
            </a:r>
            <a:r>
              <a:rPr lang="pt-BR" sz="1600" b="0" i="0" u="none" strike="noStrike" baseline="0" dirty="0" err="1">
                <a:solidFill>
                  <a:srgbClr val="000000"/>
                </a:solidFill>
                <a:latin typeface="CIDFont+F5"/>
              </a:rPr>
              <a:t>marketplace</a:t>
            </a:r>
            <a:r>
              <a:rPr lang="pt-BR" sz="1600" b="0" i="0" u="none" strike="noStrike" baseline="0" dirty="0">
                <a:solidFill>
                  <a:srgbClr val="000000"/>
                </a:solidFill>
                <a:latin typeface="CIDFont+F5"/>
              </a:rPr>
              <a:t> do </a:t>
            </a:r>
            <a:r>
              <a:rPr lang="pt-BR" sz="1600" b="0" i="0" u="none" strike="noStrike" baseline="0" dirty="0" err="1">
                <a:solidFill>
                  <a:srgbClr val="000000"/>
                </a:solidFill>
                <a:latin typeface="CIDFont+F5"/>
              </a:rPr>
              <a:t>AppSource</a:t>
            </a:r>
            <a:r>
              <a:rPr lang="pt-BR" sz="1600" b="0" i="0" u="none" strike="noStrike" baseline="0" dirty="0">
                <a:solidFill>
                  <a:srgbClr val="000000"/>
                </a:solidFill>
                <a:latin typeface="CIDFont+F5"/>
              </a:rPr>
              <a:t> da</a:t>
            </a:r>
          </a:p>
          <a:p>
            <a:pPr algn="l"/>
            <a:r>
              <a:rPr lang="pt-BR" sz="1600" b="0" i="0" u="none" strike="noStrike" baseline="0" dirty="0" err="1">
                <a:solidFill>
                  <a:srgbClr val="000000"/>
                </a:solidFill>
                <a:latin typeface="CIDFont+F5"/>
              </a:rPr>
              <a:t>microsoft</a:t>
            </a:r>
            <a:r>
              <a:rPr lang="pt-BR" sz="1600" b="0" i="0" u="none" strike="noStrike" baseline="0" dirty="0">
                <a:solidFill>
                  <a:srgbClr val="000000"/>
                </a:solidFill>
                <a:latin typeface="CIDFont+F5"/>
              </a:rPr>
              <a:t>.</a:t>
            </a:r>
            <a:endParaRPr lang="pt-BR" sz="1600" dirty="0">
              <a:solidFill>
                <a:srgbClr val="000000"/>
              </a:solidFill>
            </a:endParaRPr>
          </a:p>
        </p:txBody>
      </p:sp>
      <p:pic>
        <p:nvPicPr>
          <p:cNvPr id="6" name="Imagem 5">
            <a:extLst>
              <a:ext uri="{FF2B5EF4-FFF2-40B4-BE49-F238E27FC236}">
                <a16:creationId xmlns:a16="http://schemas.microsoft.com/office/drawing/2014/main" id="{9EC6F5D0-5222-4EAA-B38A-F1AE16182A8E}"/>
              </a:ext>
            </a:extLst>
          </p:cNvPr>
          <p:cNvPicPr>
            <a:picLocks noChangeAspect="1"/>
          </p:cNvPicPr>
          <p:nvPr/>
        </p:nvPicPr>
        <p:blipFill>
          <a:blip r:embed="rId8"/>
          <a:stretch>
            <a:fillRect/>
          </a:stretch>
        </p:blipFill>
        <p:spPr>
          <a:xfrm>
            <a:off x="885918" y="1750229"/>
            <a:ext cx="2796988" cy="1766047"/>
          </a:xfrm>
          <a:prstGeom prst="rect">
            <a:avLst/>
          </a:prstGeom>
        </p:spPr>
      </p:pic>
      <p:pic>
        <p:nvPicPr>
          <p:cNvPr id="10" name="Imagem 9">
            <a:extLst>
              <a:ext uri="{FF2B5EF4-FFF2-40B4-BE49-F238E27FC236}">
                <a16:creationId xmlns:a16="http://schemas.microsoft.com/office/drawing/2014/main" id="{94C92A8B-69A1-4470-89C8-11BEB7320E86}"/>
              </a:ext>
            </a:extLst>
          </p:cNvPr>
          <p:cNvPicPr>
            <a:picLocks noChangeAspect="1"/>
          </p:cNvPicPr>
          <p:nvPr/>
        </p:nvPicPr>
        <p:blipFill>
          <a:blip r:embed="rId9"/>
          <a:stretch>
            <a:fillRect/>
          </a:stretch>
        </p:blipFill>
        <p:spPr>
          <a:xfrm>
            <a:off x="5596535" y="548805"/>
            <a:ext cx="4164544" cy="3369232"/>
          </a:xfrm>
          <a:prstGeom prst="rect">
            <a:avLst/>
          </a:prstGeom>
        </p:spPr>
      </p:pic>
      <p:sp>
        <p:nvSpPr>
          <p:cNvPr id="18" name="CaixaDeTexto 17">
            <a:extLst>
              <a:ext uri="{FF2B5EF4-FFF2-40B4-BE49-F238E27FC236}">
                <a16:creationId xmlns:a16="http://schemas.microsoft.com/office/drawing/2014/main" id="{CFD0BE5D-CEAB-4FA0-BD0D-9E64FE90B03F}"/>
              </a:ext>
            </a:extLst>
          </p:cNvPr>
          <p:cNvSpPr txBox="1"/>
          <p:nvPr/>
        </p:nvSpPr>
        <p:spPr>
          <a:xfrm>
            <a:off x="205232" y="4140501"/>
            <a:ext cx="8991600" cy="830997"/>
          </a:xfrm>
          <a:prstGeom prst="rect">
            <a:avLst/>
          </a:prstGeom>
          <a:noFill/>
        </p:spPr>
        <p:txBody>
          <a:bodyPr wrap="square">
            <a:spAutoFit/>
          </a:bodyPr>
          <a:lstStyle/>
          <a:p>
            <a:pPr algn="l"/>
            <a:r>
              <a:rPr lang="pt-BR" sz="1600" b="0" i="0" u="none" strike="noStrike" baseline="0" dirty="0">
                <a:solidFill>
                  <a:srgbClr val="000000"/>
                </a:solidFill>
                <a:latin typeface="CIDFont+F4"/>
              </a:rPr>
              <a:t>*</a:t>
            </a:r>
            <a:r>
              <a:rPr lang="pt-BR" sz="1600" b="0" i="0" u="none" strike="noStrike" baseline="0" dirty="0">
                <a:solidFill>
                  <a:srgbClr val="000000"/>
                </a:solidFill>
                <a:latin typeface="CIDFont+F10"/>
              </a:rPr>
              <a:t>Visuais certificados </a:t>
            </a:r>
            <a:r>
              <a:rPr lang="pt-BR" sz="1600" b="0" i="0" u="none" strike="noStrike" baseline="0" dirty="0">
                <a:solidFill>
                  <a:srgbClr val="000000"/>
                </a:solidFill>
                <a:latin typeface="CIDFont+F4"/>
              </a:rPr>
              <a:t>significam que o código foi </a:t>
            </a:r>
            <a:r>
              <a:rPr lang="pt-BR" sz="1600" b="0" i="0" u="none" strike="noStrike" baseline="0" dirty="0">
                <a:solidFill>
                  <a:srgbClr val="000000"/>
                </a:solidFill>
                <a:latin typeface="CIDFont+F10"/>
              </a:rPr>
              <a:t>auditado </a:t>
            </a:r>
            <a:r>
              <a:rPr lang="pt-BR" sz="1600" b="0" i="0" u="none" strike="noStrike" baseline="0" dirty="0">
                <a:solidFill>
                  <a:srgbClr val="000000"/>
                </a:solidFill>
                <a:latin typeface="CIDFont+F4"/>
              </a:rPr>
              <a:t>e </a:t>
            </a:r>
            <a:r>
              <a:rPr lang="pt-BR" sz="1600" b="0" i="0" u="none" strike="noStrike" baseline="0" dirty="0">
                <a:solidFill>
                  <a:srgbClr val="000000"/>
                </a:solidFill>
                <a:latin typeface="CIDFont+F10"/>
              </a:rPr>
              <a:t>nenhum dado </a:t>
            </a:r>
            <a:r>
              <a:rPr lang="pt-BR" sz="1600" b="0" i="0" u="none" strike="noStrike" baseline="0" dirty="0">
                <a:solidFill>
                  <a:srgbClr val="000000"/>
                </a:solidFill>
                <a:latin typeface="CIDFont+F4"/>
              </a:rPr>
              <a:t>deixa o visual </a:t>
            </a:r>
            <a:r>
              <a:rPr lang="pt-BR" sz="1600" b="0" i="0" u="none" strike="noStrike" baseline="0" dirty="0">
                <a:solidFill>
                  <a:srgbClr val="000000"/>
                </a:solidFill>
                <a:latin typeface="CIDFont+F10"/>
              </a:rPr>
              <a:t>para sites</a:t>
            </a:r>
          </a:p>
          <a:p>
            <a:pPr algn="l"/>
            <a:r>
              <a:rPr lang="pt-BR" sz="1600" b="0" i="0" u="none" strike="noStrike" baseline="0" dirty="0">
                <a:solidFill>
                  <a:srgbClr val="000000"/>
                </a:solidFill>
                <a:latin typeface="CIDFont+F10"/>
              </a:rPr>
              <a:t>externos.</a:t>
            </a:r>
          </a:p>
          <a:p>
            <a:pPr algn="l"/>
            <a:r>
              <a:rPr lang="pt-BR" sz="1600" b="0" i="0" u="none" strike="noStrike" baseline="0" dirty="0">
                <a:solidFill>
                  <a:srgbClr val="810081"/>
                </a:solidFill>
                <a:latin typeface="CIDFont+F4"/>
              </a:rPr>
              <a:t>https://appsource.microsoft.com/pt-br/marketplace/apps?product=power-bi-visuals</a:t>
            </a:r>
            <a:endParaRPr lang="pt-BR" sz="1600" dirty="0">
              <a:solidFill>
                <a:srgbClr val="810081"/>
              </a:solidFill>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71</a:t>
            </a:fld>
            <a:endParaRPr lang="en-US" noProof="1"/>
          </a:p>
        </p:txBody>
      </p:sp>
    </p:spTree>
    <p:custDataLst>
      <p:tags r:id="rId1"/>
    </p:custDataLst>
    <p:extLst>
      <p:ext uri="{BB962C8B-B14F-4D97-AF65-F5344CB8AC3E}">
        <p14:creationId xmlns:p14="http://schemas.microsoft.com/office/powerpoint/2010/main" val="10973038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Visuais personalizados</a:t>
            </a:r>
            <a:endParaRPr lang="en-GB" dirty="0"/>
          </a:p>
        </p:txBody>
      </p:sp>
      <p:sp>
        <p:nvSpPr>
          <p:cNvPr id="13" name="CaixaDeTexto 12">
            <a:extLst>
              <a:ext uri="{FF2B5EF4-FFF2-40B4-BE49-F238E27FC236}">
                <a16:creationId xmlns:a16="http://schemas.microsoft.com/office/drawing/2014/main" id="{5319EB5B-E2A8-4E20-90F4-0626019A6BB0}"/>
              </a:ext>
            </a:extLst>
          </p:cNvPr>
          <p:cNvSpPr txBox="1"/>
          <p:nvPr/>
        </p:nvSpPr>
        <p:spPr>
          <a:xfrm>
            <a:off x="205232" y="922328"/>
            <a:ext cx="8717280" cy="1477328"/>
          </a:xfrm>
          <a:prstGeom prst="rect">
            <a:avLst/>
          </a:prstGeom>
          <a:noFill/>
        </p:spPr>
        <p:txBody>
          <a:bodyPr wrap="square">
            <a:spAutoFit/>
          </a:bodyPr>
          <a:lstStyle/>
          <a:p>
            <a:pPr algn="l"/>
            <a:r>
              <a:rPr lang="pt-BR" sz="1800" b="0" i="0" u="none" strike="noStrike" baseline="0" dirty="0">
                <a:solidFill>
                  <a:srgbClr val="000000"/>
                </a:solidFill>
                <a:latin typeface="CIDFont+F5"/>
              </a:rPr>
              <a:t>Caso seja algo ainda mais específico:</a:t>
            </a:r>
          </a:p>
          <a:p>
            <a:pPr algn="l"/>
            <a:r>
              <a:rPr lang="pt-BR" sz="1800" b="0" i="0" u="none" strike="noStrike" baseline="0" dirty="0">
                <a:solidFill>
                  <a:srgbClr val="000000"/>
                </a:solidFill>
                <a:latin typeface="CIDFont+F5"/>
              </a:rPr>
              <a:t>-Software </a:t>
            </a:r>
            <a:r>
              <a:rPr lang="pt-BR" sz="1800" b="0" i="0" u="none" strike="noStrike" baseline="0" dirty="0" err="1">
                <a:solidFill>
                  <a:srgbClr val="000000"/>
                </a:solidFill>
                <a:latin typeface="CIDFont+F5"/>
              </a:rPr>
              <a:t>Development</a:t>
            </a:r>
            <a:r>
              <a:rPr lang="pt-BR" sz="1800" b="0" i="0" u="none" strike="noStrike" baseline="0" dirty="0">
                <a:solidFill>
                  <a:srgbClr val="000000"/>
                </a:solidFill>
                <a:latin typeface="CIDFont+F5"/>
              </a:rPr>
              <a:t> Kit (SDK) permite a criação de visuais usando</a:t>
            </a:r>
          </a:p>
          <a:p>
            <a:pPr algn="l"/>
            <a:r>
              <a:rPr lang="pt-BR" sz="1800" b="0" i="0" u="none" strike="noStrike" baseline="0" dirty="0" err="1">
                <a:solidFill>
                  <a:srgbClr val="000000"/>
                </a:solidFill>
                <a:latin typeface="CIDFont+F5"/>
              </a:rPr>
              <a:t>JavaScript</a:t>
            </a:r>
            <a:r>
              <a:rPr lang="pt-BR" sz="1800" b="0" i="0" u="none" strike="noStrike" baseline="0" dirty="0">
                <a:solidFill>
                  <a:srgbClr val="000000"/>
                </a:solidFill>
                <a:latin typeface="CIDFont+F5"/>
              </a:rPr>
              <a:t> (D3 e </a:t>
            </a:r>
            <a:r>
              <a:rPr lang="pt-BR" sz="1800" b="0" i="0" u="none" strike="noStrike" baseline="0" dirty="0" err="1">
                <a:solidFill>
                  <a:srgbClr val="000000"/>
                </a:solidFill>
                <a:latin typeface="CIDFont+F5"/>
              </a:rPr>
              <a:t>jQuery</a:t>
            </a:r>
            <a:r>
              <a:rPr lang="pt-BR" sz="1800" b="0" i="0" u="none" strike="noStrike" baseline="0" dirty="0">
                <a:solidFill>
                  <a:srgbClr val="000000"/>
                </a:solidFill>
                <a:latin typeface="CIDFont+F5"/>
              </a:rPr>
              <a:t> por exemplo);</a:t>
            </a:r>
          </a:p>
          <a:p>
            <a:pPr algn="l"/>
            <a:r>
              <a:rPr lang="pt-BR" sz="1800" b="0" i="0" u="none" strike="noStrike" baseline="0" dirty="0">
                <a:solidFill>
                  <a:srgbClr val="000000"/>
                </a:solidFill>
                <a:latin typeface="CIDFont+F5"/>
              </a:rPr>
              <a:t>-Ferramentas de desenvolvimento de terceiros;</a:t>
            </a:r>
          </a:p>
          <a:p>
            <a:pPr algn="l"/>
            <a:r>
              <a:rPr lang="pt-BR" sz="1800" b="0" i="0" u="none" strike="noStrike" baseline="0" dirty="0">
                <a:solidFill>
                  <a:srgbClr val="000000"/>
                </a:solidFill>
                <a:latin typeface="CIDFont+F5"/>
              </a:rPr>
              <a:t>-Usar R e Python.</a:t>
            </a:r>
            <a:endParaRPr lang="pt-BR" dirty="0">
              <a:solidFill>
                <a:srgbClr val="000000"/>
              </a:solidFill>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72</a:t>
            </a:fld>
            <a:endParaRPr lang="en-US" noProof="1"/>
          </a:p>
        </p:txBody>
      </p:sp>
    </p:spTree>
    <p:custDataLst>
      <p:tags r:id="rId1"/>
    </p:custDataLst>
    <p:extLst>
      <p:ext uri="{BB962C8B-B14F-4D97-AF65-F5344CB8AC3E}">
        <p14:creationId xmlns:p14="http://schemas.microsoft.com/office/powerpoint/2010/main" val="2201798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DEMONSTRAÇÃO</a:t>
            </a:r>
            <a:endParaRPr lang="en-GB"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05232" y="809119"/>
            <a:ext cx="9921120" cy="3416320"/>
          </a:xfrm>
          <a:prstGeom prst="rect">
            <a:avLst/>
          </a:prstGeom>
          <a:noFill/>
        </p:spPr>
        <p:txBody>
          <a:bodyPr wrap="square">
            <a:spAutoFit/>
          </a:bodyPr>
          <a:lstStyle/>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Utilização de filtros baseado em visuais</a:t>
            </a:r>
          </a:p>
          <a:p>
            <a:pPr algn="l"/>
            <a:r>
              <a:rPr lang="pt-BR" sz="1800" b="0" i="0" u="none" strike="noStrike" baseline="0" dirty="0">
                <a:solidFill>
                  <a:srgbClr val="FF0000"/>
                </a:solidFill>
                <a:latin typeface="CIDFont+F5"/>
              </a:rPr>
              <a:t>Inserir segmentação por data e por nome do produto</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Utilização de filtros interativos</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Utilização do painel de filtros</a:t>
            </a:r>
          </a:p>
          <a:p>
            <a:pPr algn="l"/>
            <a:r>
              <a:rPr lang="pt-BR" sz="1800" b="0" i="0" u="none" strike="noStrike" baseline="0" dirty="0">
                <a:solidFill>
                  <a:srgbClr val="FF0000"/>
                </a:solidFill>
                <a:latin typeface="CIDFont+F5"/>
              </a:rPr>
              <a:t>	Filtrar para toda a página por vendas onde quantidade de itens é maior que 2</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Editando interatividade dos visuais</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Utilizando visuais personalizados</a:t>
            </a:r>
          </a:p>
          <a:p>
            <a:pPr algn="l"/>
            <a:r>
              <a:rPr lang="pt-BR" sz="1800" b="0" i="0" u="none" strike="noStrike" baseline="0" dirty="0">
                <a:solidFill>
                  <a:srgbClr val="FF0000"/>
                </a:solidFill>
                <a:latin typeface="CIDFont+F5"/>
              </a:rPr>
              <a:t>	Inserir um visual de </a:t>
            </a:r>
            <a:r>
              <a:rPr lang="pt-BR" sz="1800" b="0" i="0" u="none" strike="noStrike" baseline="0" dirty="0" err="1">
                <a:solidFill>
                  <a:srgbClr val="FF0000"/>
                </a:solidFill>
                <a:latin typeface="CIDFont+F5"/>
              </a:rPr>
              <a:t>chiclet</a:t>
            </a:r>
            <a:endParaRPr lang="pt-BR" dirty="0">
              <a:solidFill>
                <a:srgbClr val="FF0000"/>
              </a:solidFill>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73</a:t>
            </a:fld>
            <a:endParaRPr lang="en-US" noProof="1"/>
          </a:p>
        </p:txBody>
      </p:sp>
    </p:spTree>
    <p:custDataLst>
      <p:tags r:id="rId1"/>
    </p:custDataLst>
    <p:extLst>
      <p:ext uri="{BB962C8B-B14F-4D97-AF65-F5344CB8AC3E}">
        <p14:creationId xmlns:p14="http://schemas.microsoft.com/office/powerpoint/2010/main" val="7559229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Exercício – Construir um Painel</a:t>
            </a:r>
            <a:endParaRPr lang="en-GB"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05232" y="809119"/>
            <a:ext cx="9921120" cy="1477328"/>
          </a:xfrm>
          <a:prstGeom prst="rect">
            <a:avLst/>
          </a:prstGeom>
          <a:noFill/>
        </p:spPr>
        <p:txBody>
          <a:bodyPr wrap="square">
            <a:spAutoFit/>
          </a:bodyPr>
          <a:lstStyle/>
          <a:p>
            <a:pPr algn="l"/>
            <a:r>
              <a:rPr lang="pt-BR" sz="1800" b="0" i="0" u="none" strike="noStrike" baseline="0" dirty="0">
                <a:solidFill>
                  <a:srgbClr val="FF0000"/>
                </a:solidFill>
                <a:latin typeface="CIDFont+F5"/>
              </a:rPr>
              <a:t>Utilizando o arquivo “</a:t>
            </a:r>
            <a:r>
              <a:rPr lang="pt-BR" sz="1800" b="0" i="0" u="none" strike="noStrike" baseline="0" dirty="0" err="1">
                <a:solidFill>
                  <a:srgbClr val="FF0000"/>
                </a:solidFill>
                <a:latin typeface="CIDFont+F5"/>
              </a:rPr>
              <a:t>Superloja.pbix</a:t>
            </a:r>
            <a:r>
              <a:rPr lang="pt-BR" sz="1800" b="0" i="0" u="none" strike="noStrike" baseline="0" dirty="0">
                <a:solidFill>
                  <a:srgbClr val="FF0000"/>
                </a:solidFill>
                <a:latin typeface="CIDFont+F5"/>
              </a:rPr>
              <a:t>” criado no laboratório anterior(</a:t>
            </a:r>
            <a:r>
              <a:rPr lang="pt-BR" sz="1800" b="0" i="0" u="none" strike="noStrike" baseline="0" dirty="0" err="1">
                <a:solidFill>
                  <a:srgbClr val="FF0000"/>
                </a:solidFill>
                <a:latin typeface="CIDFont+F5"/>
              </a:rPr>
              <a:t>Lab</a:t>
            </a:r>
            <a:r>
              <a:rPr lang="pt-BR" sz="1800" b="0" i="0" u="none" strike="noStrike" baseline="0" dirty="0">
                <a:solidFill>
                  <a:srgbClr val="FF0000"/>
                </a:solidFill>
                <a:latin typeface="CIDFont+F5"/>
              </a:rPr>
              <a:t> 04):</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Crie um painel completo da superloja utilizando o material de referência</a:t>
            </a:r>
          </a:p>
          <a:p>
            <a:pPr algn="l"/>
            <a:r>
              <a:rPr lang="pt-BR" sz="1800" b="0" i="0" u="none" strike="noStrike" baseline="0" dirty="0">
                <a:solidFill>
                  <a:srgbClr val="FF0000"/>
                </a:solidFill>
                <a:latin typeface="CIDFont+F5"/>
              </a:rPr>
              <a:t>do </a:t>
            </a:r>
            <a:r>
              <a:rPr lang="pt-BR" sz="1800" b="0" i="0" u="none" strike="noStrike" baseline="0" dirty="0" err="1">
                <a:solidFill>
                  <a:srgbClr val="FF0000"/>
                </a:solidFill>
                <a:latin typeface="CIDFont+F5"/>
              </a:rPr>
              <a:t>Lab</a:t>
            </a:r>
            <a:r>
              <a:rPr lang="pt-BR" sz="1800" b="0" i="0" u="none" strike="noStrike" baseline="0" dirty="0">
                <a:solidFill>
                  <a:srgbClr val="FF0000"/>
                </a:solidFill>
                <a:latin typeface="CIDFont+F5"/>
              </a:rPr>
              <a:t> 05. Isso nos ajudará a analisar melhor o problema que estamos</a:t>
            </a:r>
          </a:p>
          <a:p>
            <a:pPr algn="l"/>
            <a:r>
              <a:rPr lang="pt-BR" sz="1800" b="0" i="0" u="none" strike="noStrike" baseline="0" dirty="0">
                <a:solidFill>
                  <a:srgbClr val="FF0000"/>
                </a:solidFill>
                <a:latin typeface="CIDFont+F5"/>
              </a:rPr>
              <a:t>tendo com o descontos excessivos em determinadas regiões do País.</a:t>
            </a:r>
            <a:endParaRPr lang="pt-BR" dirty="0">
              <a:solidFill>
                <a:srgbClr val="FF0000"/>
              </a:solidFill>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74</a:t>
            </a:fld>
            <a:endParaRPr lang="en-US" noProof="1"/>
          </a:p>
        </p:txBody>
      </p:sp>
    </p:spTree>
    <p:custDataLst>
      <p:tags r:id="rId1"/>
    </p:custDataLst>
    <p:extLst>
      <p:ext uri="{BB962C8B-B14F-4D97-AF65-F5344CB8AC3E}">
        <p14:creationId xmlns:p14="http://schemas.microsoft.com/office/powerpoint/2010/main" val="24501757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2ECBE6F-4685-FED7-0EFA-543BB72DFA33}"/>
              </a:ext>
            </a:extLst>
          </p:cNvPr>
          <p:cNvSpPr txBox="1"/>
          <p:nvPr/>
        </p:nvSpPr>
        <p:spPr>
          <a:xfrm>
            <a:off x="171181" y="1965258"/>
            <a:ext cx="11163834" cy="1823576"/>
          </a:xfrm>
          <a:prstGeom prst="rect">
            <a:avLst/>
          </a:prstGeom>
          <a:noFill/>
        </p:spPr>
        <p:txBody>
          <a:bodyPr wrap="square">
            <a:spAutoFit/>
          </a:bodyPr>
          <a:lstStyle/>
          <a:p>
            <a:pPr fontAlgn="auto">
              <a:lnSpc>
                <a:spcPts val="2300"/>
              </a:lnSpc>
              <a:spcBef>
                <a:spcPts val="500"/>
              </a:spcBef>
              <a:spcAft>
                <a:spcPts val="0"/>
              </a:spcAft>
            </a:pPr>
            <a:r>
              <a:rPr lang="de-DE" sz="9600" b="1" kern="0" dirty="0">
                <a:solidFill>
                  <a:srgbClr val="FFFFFF"/>
                </a:solidFill>
              </a:rPr>
              <a:t>EXECUTANDO</a:t>
            </a:r>
          </a:p>
          <a:p>
            <a:pPr fontAlgn="auto">
              <a:lnSpc>
                <a:spcPts val="2300"/>
              </a:lnSpc>
              <a:spcBef>
                <a:spcPts val="500"/>
              </a:spcBef>
              <a:spcAft>
                <a:spcPts val="0"/>
              </a:spcAft>
            </a:pPr>
            <a:endParaRPr lang="de-DE" sz="9600" b="1" kern="0" dirty="0">
              <a:solidFill>
                <a:srgbClr val="FFFFFF"/>
              </a:solidFill>
            </a:endParaRPr>
          </a:p>
          <a:p>
            <a:pPr fontAlgn="auto">
              <a:lnSpc>
                <a:spcPts val="2300"/>
              </a:lnSpc>
              <a:spcBef>
                <a:spcPts val="500"/>
              </a:spcBef>
              <a:spcAft>
                <a:spcPts val="0"/>
              </a:spcAft>
            </a:pPr>
            <a:endParaRPr lang="de-DE" sz="9600" b="1" kern="0" dirty="0">
              <a:solidFill>
                <a:srgbClr val="FFFFFF"/>
              </a:solidFill>
            </a:endParaRPr>
          </a:p>
          <a:p>
            <a:pPr fontAlgn="auto">
              <a:lnSpc>
                <a:spcPts val="2300"/>
              </a:lnSpc>
              <a:spcBef>
                <a:spcPts val="500"/>
              </a:spcBef>
              <a:spcAft>
                <a:spcPts val="0"/>
              </a:spcAft>
            </a:pPr>
            <a:endParaRPr lang="de-DE" sz="9600" b="1" kern="0" dirty="0">
              <a:solidFill>
                <a:srgbClr val="FFFFFF"/>
              </a:solidFill>
            </a:endParaRPr>
          </a:p>
          <a:p>
            <a:pPr fontAlgn="auto">
              <a:lnSpc>
                <a:spcPts val="2300"/>
              </a:lnSpc>
              <a:spcBef>
                <a:spcPts val="500"/>
              </a:spcBef>
              <a:spcAft>
                <a:spcPts val="0"/>
              </a:spcAft>
            </a:pPr>
            <a:r>
              <a:rPr lang="de-DE" sz="9600" b="1" kern="0" dirty="0">
                <a:solidFill>
                  <a:srgbClr val="FFFFFF"/>
                </a:solidFill>
              </a:rPr>
              <a:t>ANÁLISES</a:t>
            </a:r>
          </a:p>
        </p:txBody>
      </p:sp>
    </p:spTree>
    <p:custDataLst>
      <p:tags r:id="rId1"/>
    </p:custDataLst>
    <p:extLst>
      <p:ext uri="{BB962C8B-B14F-4D97-AF65-F5344CB8AC3E}">
        <p14:creationId xmlns:p14="http://schemas.microsoft.com/office/powerpoint/2010/main" val="4872830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Linhas de referência</a:t>
            </a:r>
            <a:endParaRPr lang="en-GB"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05232" y="783616"/>
            <a:ext cx="9921120" cy="2031325"/>
          </a:xfrm>
          <a:prstGeom prst="rect">
            <a:avLst/>
          </a:prstGeom>
          <a:noFill/>
        </p:spPr>
        <p:txBody>
          <a:bodyPr wrap="square">
            <a:spAutoFit/>
          </a:bodyPr>
          <a:lstStyle/>
          <a:p>
            <a:pPr algn="l"/>
            <a:r>
              <a:rPr lang="pt-BR" sz="1800" b="0" i="0" u="none" strike="noStrike" baseline="0" dirty="0">
                <a:solidFill>
                  <a:srgbClr val="000000"/>
                </a:solidFill>
                <a:latin typeface="CIDFont+F4"/>
              </a:rPr>
              <a:t>Com o painel </a:t>
            </a:r>
            <a:r>
              <a:rPr lang="pt-BR" sz="1800" b="0" i="0" u="none" strike="noStrike" baseline="0" dirty="0">
                <a:solidFill>
                  <a:srgbClr val="000000"/>
                </a:solidFill>
                <a:latin typeface="CIDFont+F10"/>
              </a:rPr>
              <a:t>Análise </a:t>
            </a:r>
            <a:r>
              <a:rPr lang="pt-BR" sz="1800" b="0" i="0" u="none" strike="noStrike" baseline="0" dirty="0">
                <a:solidFill>
                  <a:srgbClr val="000000"/>
                </a:solidFill>
                <a:latin typeface="CIDFont+F4"/>
              </a:rPr>
              <a:t>no Power BI, você pode adicionar linhas de referência dinâmica, como a linha</a:t>
            </a:r>
          </a:p>
          <a:p>
            <a:pPr algn="l"/>
            <a:r>
              <a:rPr lang="pt-BR" sz="1800" b="0" i="0" u="none" strike="noStrike" baseline="0" dirty="0">
                <a:solidFill>
                  <a:srgbClr val="000000"/>
                </a:solidFill>
                <a:latin typeface="CIDFont+F4"/>
              </a:rPr>
              <a:t>mínima, a linha máxima e a linha média. O painel </a:t>
            </a:r>
            <a:r>
              <a:rPr lang="pt-BR" sz="1800" b="0" i="0" u="none" strike="noStrike" baseline="0" dirty="0">
                <a:solidFill>
                  <a:srgbClr val="000000"/>
                </a:solidFill>
                <a:latin typeface="CIDFont+F10"/>
              </a:rPr>
              <a:t>Análise </a:t>
            </a:r>
            <a:r>
              <a:rPr lang="pt-BR" sz="1800" b="0" i="0" u="none" strike="noStrike" baseline="0" dirty="0">
                <a:solidFill>
                  <a:srgbClr val="000000"/>
                </a:solidFill>
                <a:latin typeface="CIDFont+F4"/>
              </a:rPr>
              <a:t>também prevê seus dados e dá a você</a:t>
            </a:r>
          </a:p>
          <a:p>
            <a:pPr algn="l"/>
            <a:r>
              <a:rPr lang="pt-BR" sz="1800" b="0" i="0" u="none" strike="noStrike" baseline="0" dirty="0">
                <a:solidFill>
                  <a:srgbClr val="000000"/>
                </a:solidFill>
                <a:latin typeface="CIDFont+F4"/>
              </a:rPr>
              <a:t>controle sobre como a previsão é realizada. As opções do painel de </a:t>
            </a:r>
            <a:r>
              <a:rPr lang="pt-BR" sz="1800" b="0" i="0" u="none" strike="noStrike" baseline="0" dirty="0">
                <a:solidFill>
                  <a:srgbClr val="000000"/>
                </a:solidFill>
                <a:latin typeface="CIDFont+F10"/>
              </a:rPr>
              <a:t>Análise </a:t>
            </a:r>
            <a:r>
              <a:rPr lang="pt-BR" sz="1800" b="0" i="0" u="none" strike="noStrike" baseline="0" dirty="0">
                <a:solidFill>
                  <a:srgbClr val="000000"/>
                </a:solidFill>
                <a:latin typeface="CIDFont+F4"/>
              </a:rPr>
              <a:t>são dependentes do visual</a:t>
            </a:r>
          </a:p>
          <a:p>
            <a:pPr algn="l"/>
            <a:r>
              <a:rPr lang="pt-BR" sz="1800" b="0" i="0" u="none" strike="noStrike" baseline="0" dirty="0">
                <a:solidFill>
                  <a:srgbClr val="000000"/>
                </a:solidFill>
                <a:latin typeface="CIDFont+F4"/>
              </a:rPr>
              <a:t>selecionado no dashboard.</a:t>
            </a:r>
            <a:endParaRPr lang="pt-BR" sz="1600" dirty="0">
              <a:solidFill>
                <a:srgbClr val="000000"/>
              </a:solidFill>
            </a:endParaRPr>
          </a:p>
        </p:txBody>
      </p:sp>
      <p:pic>
        <p:nvPicPr>
          <p:cNvPr id="3" name="Imagem 2">
            <a:extLst>
              <a:ext uri="{FF2B5EF4-FFF2-40B4-BE49-F238E27FC236}">
                <a16:creationId xmlns:a16="http://schemas.microsoft.com/office/drawing/2014/main" id="{4364D5B3-9CEE-4C0E-91A0-99F991DE239C}"/>
              </a:ext>
            </a:extLst>
          </p:cNvPr>
          <p:cNvPicPr>
            <a:picLocks noChangeAspect="1"/>
          </p:cNvPicPr>
          <p:nvPr/>
        </p:nvPicPr>
        <p:blipFill>
          <a:blip r:embed="rId8"/>
          <a:stretch>
            <a:fillRect/>
          </a:stretch>
        </p:blipFill>
        <p:spPr>
          <a:xfrm>
            <a:off x="710329" y="2358472"/>
            <a:ext cx="3955556" cy="2204666"/>
          </a:xfrm>
          <a:prstGeom prst="rect">
            <a:avLst/>
          </a:prstGeom>
        </p:spPr>
      </p:pic>
      <p:pic>
        <p:nvPicPr>
          <p:cNvPr id="5" name="Imagem 4">
            <a:extLst>
              <a:ext uri="{FF2B5EF4-FFF2-40B4-BE49-F238E27FC236}">
                <a16:creationId xmlns:a16="http://schemas.microsoft.com/office/drawing/2014/main" id="{EF3C8B75-44A3-4390-B8E9-957701DB789E}"/>
              </a:ext>
            </a:extLst>
          </p:cNvPr>
          <p:cNvPicPr>
            <a:picLocks noChangeAspect="1"/>
          </p:cNvPicPr>
          <p:nvPr/>
        </p:nvPicPr>
        <p:blipFill>
          <a:blip r:embed="rId9"/>
          <a:stretch>
            <a:fillRect/>
          </a:stretch>
        </p:blipFill>
        <p:spPr>
          <a:xfrm>
            <a:off x="5012160" y="1952671"/>
            <a:ext cx="1678080" cy="3213950"/>
          </a:xfrm>
          <a:prstGeom prst="rect">
            <a:avLst/>
          </a:prstGeom>
        </p:spPr>
      </p:pic>
      <p:pic>
        <p:nvPicPr>
          <p:cNvPr id="8" name="Imagem 7">
            <a:extLst>
              <a:ext uri="{FF2B5EF4-FFF2-40B4-BE49-F238E27FC236}">
                <a16:creationId xmlns:a16="http://schemas.microsoft.com/office/drawing/2014/main" id="{02E844EA-7621-4F8B-A17D-AF503F462DC5}"/>
              </a:ext>
            </a:extLst>
          </p:cNvPr>
          <p:cNvPicPr>
            <a:picLocks noChangeAspect="1"/>
          </p:cNvPicPr>
          <p:nvPr/>
        </p:nvPicPr>
        <p:blipFill>
          <a:blip r:embed="rId10"/>
          <a:stretch>
            <a:fillRect/>
          </a:stretch>
        </p:blipFill>
        <p:spPr>
          <a:xfrm>
            <a:off x="6690240" y="1952671"/>
            <a:ext cx="1703780" cy="3213950"/>
          </a:xfrm>
          <a:prstGeom prst="rect">
            <a:avLst/>
          </a:prstGeom>
        </p:spPr>
      </p:pic>
      <p:pic>
        <p:nvPicPr>
          <p:cNvPr id="15" name="Imagem 14">
            <a:extLst>
              <a:ext uri="{FF2B5EF4-FFF2-40B4-BE49-F238E27FC236}">
                <a16:creationId xmlns:a16="http://schemas.microsoft.com/office/drawing/2014/main" id="{2DD2C01C-4C90-4137-98B3-C6447A506B01}"/>
              </a:ext>
            </a:extLst>
          </p:cNvPr>
          <p:cNvPicPr>
            <a:picLocks noChangeAspect="1"/>
          </p:cNvPicPr>
          <p:nvPr/>
        </p:nvPicPr>
        <p:blipFill>
          <a:blip r:embed="rId11"/>
          <a:stretch>
            <a:fillRect/>
          </a:stretch>
        </p:blipFill>
        <p:spPr>
          <a:xfrm>
            <a:off x="8616663" y="1726634"/>
            <a:ext cx="1341013" cy="3741665"/>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76</a:t>
            </a:fld>
            <a:endParaRPr lang="en-US" noProof="1"/>
          </a:p>
        </p:txBody>
      </p:sp>
    </p:spTree>
    <p:custDataLst>
      <p:tags r:id="rId1"/>
    </p:custDataLst>
    <p:extLst>
      <p:ext uri="{BB962C8B-B14F-4D97-AF65-F5344CB8AC3E}">
        <p14:creationId xmlns:p14="http://schemas.microsoft.com/office/powerpoint/2010/main" val="12190743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DEMONSTRAÇÃO</a:t>
            </a:r>
            <a:endParaRPr lang="en-GB"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05232" y="809119"/>
            <a:ext cx="9921120" cy="3139321"/>
          </a:xfrm>
          <a:prstGeom prst="rect">
            <a:avLst/>
          </a:prstGeom>
          <a:noFill/>
        </p:spPr>
        <p:txBody>
          <a:bodyPr wrap="square">
            <a:spAutoFit/>
          </a:bodyPr>
          <a:lstStyle/>
          <a:p>
            <a:pPr algn="l"/>
            <a:r>
              <a:rPr lang="pt-BR" sz="1800" b="0" i="0" u="none" strike="noStrike" baseline="0" dirty="0">
                <a:solidFill>
                  <a:srgbClr val="FF0000"/>
                </a:solidFill>
                <a:latin typeface="CIDFont+F5"/>
              </a:rPr>
              <a:t>Demonstração de Linhas de referência</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Copiar gráfico de área em uma nova página</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Adicionar linha de tendência</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Copiar e colar o gráfico de área novamente nesta nova página</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Trocar por gráfico de linha</a:t>
            </a:r>
          </a:p>
          <a:p>
            <a:pPr algn="l"/>
            <a:endParaRPr lang="pt-BR" sz="1800" b="0" i="0" u="none" strike="noStrike" baseline="0" dirty="0">
              <a:solidFill>
                <a:srgbClr val="FF0000"/>
              </a:solidFill>
              <a:latin typeface="CIDFont+F5"/>
            </a:endParaRPr>
          </a:p>
          <a:p>
            <a:pPr algn="l"/>
            <a:r>
              <a:rPr lang="pt-BR" sz="1800" b="0" i="0" u="none" strike="noStrike" baseline="0" dirty="0">
                <a:solidFill>
                  <a:srgbClr val="000000"/>
                </a:solidFill>
                <a:latin typeface="CIDFont+F4"/>
              </a:rPr>
              <a:t>• </a:t>
            </a:r>
            <a:r>
              <a:rPr lang="pt-BR" sz="1800" b="0" i="0" u="none" strike="noStrike" baseline="0" dirty="0">
                <a:solidFill>
                  <a:srgbClr val="FF0000"/>
                </a:solidFill>
                <a:latin typeface="CIDFont+F5"/>
              </a:rPr>
              <a:t>Adicionar linha de previsão</a:t>
            </a:r>
            <a:endParaRPr lang="pt-BR" dirty="0">
              <a:solidFill>
                <a:srgbClr val="FF0000"/>
              </a:solidFill>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77</a:t>
            </a:fld>
            <a:endParaRPr lang="en-US" noProof="1"/>
          </a:p>
        </p:txBody>
      </p:sp>
    </p:spTree>
    <p:custDataLst>
      <p:tags r:id="rId1"/>
    </p:custDataLst>
    <p:extLst>
      <p:ext uri="{BB962C8B-B14F-4D97-AF65-F5344CB8AC3E}">
        <p14:creationId xmlns:p14="http://schemas.microsoft.com/office/powerpoint/2010/main" val="18676125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2ECBE6F-4685-FED7-0EFA-543BB72DFA33}"/>
              </a:ext>
            </a:extLst>
          </p:cNvPr>
          <p:cNvSpPr txBox="1"/>
          <p:nvPr/>
        </p:nvSpPr>
        <p:spPr>
          <a:xfrm>
            <a:off x="171181" y="1965258"/>
            <a:ext cx="11163834" cy="1464503"/>
          </a:xfrm>
          <a:prstGeom prst="rect">
            <a:avLst/>
          </a:prstGeom>
          <a:noFill/>
        </p:spPr>
        <p:txBody>
          <a:bodyPr wrap="square">
            <a:spAutoFit/>
          </a:bodyPr>
          <a:lstStyle/>
          <a:p>
            <a:pPr fontAlgn="auto">
              <a:lnSpc>
                <a:spcPts val="2300"/>
              </a:lnSpc>
              <a:spcBef>
                <a:spcPts val="500"/>
              </a:spcBef>
              <a:spcAft>
                <a:spcPts val="0"/>
              </a:spcAft>
            </a:pPr>
            <a:r>
              <a:rPr lang="de-DE" sz="9600" b="1" kern="0" dirty="0">
                <a:solidFill>
                  <a:srgbClr val="FFFFFF"/>
                </a:solidFill>
              </a:rPr>
              <a:t>OTIMIZANDO</a:t>
            </a:r>
          </a:p>
          <a:p>
            <a:pPr fontAlgn="auto">
              <a:lnSpc>
                <a:spcPts val="2300"/>
              </a:lnSpc>
              <a:spcBef>
                <a:spcPts val="500"/>
              </a:spcBef>
              <a:spcAft>
                <a:spcPts val="0"/>
              </a:spcAft>
            </a:pPr>
            <a:endParaRPr lang="de-DE" sz="9600" b="1" kern="0" dirty="0">
              <a:solidFill>
                <a:srgbClr val="FFFFFF"/>
              </a:solidFill>
            </a:endParaRPr>
          </a:p>
          <a:p>
            <a:pPr fontAlgn="auto">
              <a:lnSpc>
                <a:spcPts val="2300"/>
              </a:lnSpc>
              <a:spcBef>
                <a:spcPts val="500"/>
              </a:spcBef>
              <a:spcAft>
                <a:spcPts val="0"/>
              </a:spcAft>
            </a:pPr>
            <a:endParaRPr lang="de-DE" sz="9600" b="1" kern="0" dirty="0">
              <a:solidFill>
                <a:srgbClr val="FFFFFF"/>
              </a:solidFill>
            </a:endParaRPr>
          </a:p>
          <a:p>
            <a:pPr fontAlgn="auto">
              <a:lnSpc>
                <a:spcPts val="2300"/>
              </a:lnSpc>
              <a:spcBef>
                <a:spcPts val="500"/>
              </a:spcBef>
              <a:spcAft>
                <a:spcPts val="0"/>
              </a:spcAft>
            </a:pPr>
            <a:r>
              <a:rPr lang="de-DE" sz="9600" b="1" kern="0" dirty="0">
                <a:solidFill>
                  <a:srgbClr val="FFFFFF"/>
                </a:solidFill>
              </a:rPr>
              <a:t>PERFORMANCE</a:t>
            </a:r>
          </a:p>
        </p:txBody>
      </p:sp>
    </p:spTree>
    <p:custDataLst>
      <p:tags r:id="rId1"/>
    </p:custDataLst>
    <p:extLst>
      <p:ext uri="{BB962C8B-B14F-4D97-AF65-F5344CB8AC3E}">
        <p14:creationId xmlns:p14="http://schemas.microsoft.com/office/powerpoint/2010/main" val="38938484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Aprimorando o modelo</a:t>
            </a:r>
            <a:endParaRPr lang="en-GB"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05232" y="783616"/>
            <a:ext cx="9921120" cy="3693319"/>
          </a:xfrm>
          <a:prstGeom prst="rect">
            <a:avLst/>
          </a:prstGeom>
          <a:noFill/>
        </p:spPr>
        <p:txBody>
          <a:bodyPr wrap="square">
            <a:spAutoFit/>
          </a:bodyPr>
          <a:lstStyle/>
          <a:p>
            <a:pPr algn="l"/>
            <a:r>
              <a:rPr lang="pt-BR" sz="1800" b="0" i="0" u="none" strike="noStrike" baseline="0" dirty="0">
                <a:solidFill>
                  <a:srgbClr val="000000"/>
                </a:solidFill>
                <a:latin typeface="CIDFont+F4"/>
              </a:rPr>
              <a:t>• Cardinalidade</a:t>
            </a:r>
          </a:p>
          <a:p>
            <a:pPr algn="l"/>
            <a:r>
              <a:rPr lang="pt-BR" sz="1800" b="0" i="0" u="none" strike="noStrike" baseline="0" dirty="0">
                <a:solidFill>
                  <a:srgbClr val="000000"/>
                </a:solidFill>
                <a:latin typeface="CIDFont+F4"/>
              </a:rPr>
              <a:t>	Campos que pertencem a uma dimensão não devem estar na tabela fatos</a:t>
            </a:r>
          </a:p>
          <a:p>
            <a:pPr algn="l"/>
            <a:endParaRPr lang="pt-BR" sz="1800" b="0" i="0" u="none" strike="noStrike" baseline="0" dirty="0">
              <a:solidFill>
                <a:srgbClr val="000000"/>
              </a:solidFill>
              <a:latin typeface="CIDFont+F4"/>
            </a:endParaRPr>
          </a:p>
          <a:p>
            <a:pPr algn="l"/>
            <a:r>
              <a:rPr lang="pt-BR" sz="1800" b="0" i="0" u="none" strike="noStrike" baseline="0" dirty="0">
                <a:solidFill>
                  <a:srgbClr val="000000"/>
                </a:solidFill>
                <a:latin typeface="CIDFont+F4"/>
              </a:rPr>
              <a:t>• Não alterar </a:t>
            </a:r>
            <a:r>
              <a:rPr lang="pt-BR" sz="1800" b="0" i="0" u="none" strike="noStrike" baseline="0" dirty="0" err="1">
                <a:solidFill>
                  <a:srgbClr val="000000"/>
                </a:solidFill>
                <a:latin typeface="CIDFont+F4"/>
              </a:rPr>
              <a:t>BLANKs</a:t>
            </a:r>
            <a:r>
              <a:rPr lang="pt-BR" sz="1800" b="0" i="0" u="none" strike="noStrike" baseline="0" dirty="0">
                <a:solidFill>
                  <a:srgbClr val="000000"/>
                </a:solidFill>
                <a:latin typeface="CIDFont+F4"/>
              </a:rPr>
              <a:t> para valores (“0”)</a:t>
            </a:r>
          </a:p>
          <a:p>
            <a:pPr algn="l"/>
            <a:r>
              <a:rPr lang="pt-BR" sz="1800" b="0" i="0" u="none" strike="noStrike" baseline="0" dirty="0">
                <a:solidFill>
                  <a:srgbClr val="000000"/>
                </a:solidFill>
                <a:latin typeface="CIDFont+F4"/>
              </a:rPr>
              <a:t>	Valores </a:t>
            </a:r>
            <a:r>
              <a:rPr lang="pt-BR" sz="1800" b="0" i="0" u="none" strike="noStrike" baseline="0" dirty="0" err="1">
                <a:solidFill>
                  <a:srgbClr val="000000"/>
                </a:solidFill>
                <a:latin typeface="CIDFont+F4"/>
              </a:rPr>
              <a:t>BLANKs</a:t>
            </a:r>
            <a:r>
              <a:rPr lang="pt-BR" sz="1800" b="0" i="0" u="none" strike="noStrike" baseline="0" dirty="0">
                <a:solidFill>
                  <a:srgbClr val="000000"/>
                </a:solidFill>
                <a:latin typeface="CIDFont+F4"/>
              </a:rPr>
              <a:t>/vazios são ignorados na hora do cálculo enquanto “0”s serão calculados</a:t>
            </a:r>
          </a:p>
          <a:p>
            <a:pPr algn="l"/>
            <a:endParaRPr lang="pt-BR" sz="1800" b="0" i="0" u="none" strike="noStrike" baseline="0" dirty="0">
              <a:solidFill>
                <a:srgbClr val="000000"/>
              </a:solidFill>
              <a:latin typeface="CIDFont+F4"/>
            </a:endParaRPr>
          </a:p>
          <a:p>
            <a:pPr algn="l"/>
            <a:r>
              <a:rPr lang="pt-BR" sz="1800" b="0" i="0" u="none" strike="noStrike" baseline="0" dirty="0">
                <a:solidFill>
                  <a:srgbClr val="000000"/>
                </a:solidFill>
                <a:latin typeface="CIDFont+F4"/>
              </a:rPr>
              <a:t>• Remover campos redundantes e desnecessários</a:t>
            </a:r>
          </a:p>
          <a:p>
            <a:pPr algn="l"/>
            <a:endParaRPr lang="pt-BR" sz="1800" b="0" i="0" u="none" strike="noStrike" baseline="0" dirty="0">
              <a:solidFill>
                <a:srgbClr val="000000"/>
              </a:solidFill>
              <a:latin typeface="CIDFont+F4"/>
            </a:endParaRPr>
          </a:p>
          <a:p>
            <a:pPr algn="l"/>
            <a:r>
              <a:rPr lang="pt-BR" sz="1800" b="0" i="0" u="none" strike="noStrike" baseline="0" dirty="0">
                <a:solidFill>
                  <a:srgbClr val="000000"/>
                </a:solidFill>
                <a:latin typeface="CIDFont+F4"/>
              </a:rPr>
              <a:t>• Utilizar Inteiros ao invés de </a:t>
            </a:r>
            <a:r>
              <a:rPr lang="pt-BR" sz="1800" b="0" i="0" u="none" strike="noStrike" baseline="0" dirty="0" err="1">
                <a:solidFill>
                  <a:srgbClr val="000000"/>
                </a:solidFill>
                <a:latin typeface="CIDFont+F4"/>
              </a:rPr>
              <a:t>strings</a:t>
            </a:r>
            <a:r>
              <a:rPr lang="pt-BR" sz="1800" b="0" i="0" u="none" strike="noStrike" baseline="0" dirty="0">
                <a:solidFill>
                  <a:srgbClr val="000000"/>
                </a:solidFill>
                <a:latin typeface="CIDFont+F4"/>
              </a:rPr>
              <a:t> quando puder</a:t>
            </a:r>
          </a:p>
          <a:p>
            <a:pPr algn="l"/>
            <a:r>
              <a:rPr lang="pt-BR" sz="1800" b="0" i="0" u="none" strike="noStrike" baseline="0" dirty="0">
                <a:solidFill>
                  <a:srgbClr val="000000"/>
                </a:solidFill>
                <a:latin typeface="CIDFont+F4"/>
              </a:rPr>
              <a:t>	Valores inteiros não precisam ser indexados para comparar entre eles. Comparar Inteiro</a:t>
            </a:r>
          </a:p>
          <a:p>
            <a:pPr algn="l"/>
            <a:r>
              <a:rPr lang="pt-BR" sz="1800" b="0" i="0" u="none" strike="noStrike" baseline="0" dirty="0">
                <a:solidFill>
                  <a:srgbClr val="000000"/>
                </a:solidFill>
                <a:latin typeface="CIDFont+F4"/>
              </a:rPr>
              <a:t>com inteiro é mais rápido do que comparar </a:t>
            </a:r>
            <a:r>
              <a:rPr lang="pt-BR" sz="1800" b="0" i="0" u="none" strike="noStrike" baseline="0" dirty="0" err="1">
                <a:solidFill>
                  <a:srgbClr val="000000"/>
                </a:solidFill>
                <a:latin typeface="CIDFont+F4"/>
              </a:rPr>
              <a:t>string</a:t>
            </a:r>
            <a:r>
              <a:rPr lang="pt-BR" sz="1800" b="0" i="0" u="none" strike="noStrike" baseline="0" dirty="0">
                <a:solidFill>
                  <a:srgbClr val="000000"/>
                </a:solidFill>
                <a:latin typeface="CIDFont+F4"/>
              </a:rPr>
              <a:t> com </a:t>
            </a:r>
            <a:r>
              <a:rPr lang="pt-BR" sz="1800" b="0" i="0" u="none" strike="noStrike" baseline="0" dirty="0" err="1">
                <a:solidFill>
                  <a:srgbClr val="000000"/>
                </a:solidFill>
                <a:latin typeface="CIDFont+F4"/>
              </a:rPr>
              <a:t>string</a:t>
            </a:r>
            <a:endParaRPr lang="pt-BR" sz="1600" dirty="0">
              <a:solidFill>
                <a:srgbClr val="000000"/>
              </a:solidFill>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79</a:t>
            </a:fld>
            <a:endParaRPr lang="en-US" noProof="1"/>
          </a:p>
        </p:txBody>
      </p:sp>
    </p:spTree>
    <p:custDataLst>
      <p:tags r:id="rId1"/>
    </p:custDataLst>
    <p:extLst>
      <p:ext uri="{BB962C8B-B14F-4D97-AF65-F5344CB8AC3E}">
        <p14:creationId xmlns:p14="http://schemas.microsoft.com/office/powerpoint/2010/main" val="2242295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pter_conv"/>
          <p:cNvSpPr>
            <a:spLocks noGrp="1"/>
          </p:cNvSpPr>
          <p:nvPr>
            <p:ph type="body" sz="quarter" idx="15"/>
          </p:nvPr>
        </p:nvSpPr>
        <p:spPr>
          <a:xfrm>
            <a:off x="205200" y="259200"/>
            <a:ext cx="10558800" cy="388800"/>
          </a:xfrm>
        </p:spPr>
        <p:txBody>
          <a:bodyPr vert="horz" lIns="0" tIns="0" rIns="0" bIns="0" rtlCol="0">
            <a:noAutofit/>
          </a:bodyPr>
          <a:lstStyle/>
          <a:p>
            <a:r>
              <a:rPr lang="en-GB" dirty="0" err="1"/>
              <a:t>Ciclo</a:t>
            </a:r>
            <a:r>
              <a:rPr lang="en-GB" dirty="0"/>
              <a:t> de Vida no Power BI e Tableau</a:t>
            </a:r>
          </a:p>
        </p:txBody>
      </p:sp>
      <p:pic>
        <p:nvPicPr>
          <p:cNvPr id="19460" name="Picture 3"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108249" y="5652110"/>
            <a:ext cx="397090" cy="17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19462" name="Rectangle 5"/>
          <p:cNvSpPr>
            <a:spLocks noChangeArrowheads="1"/>
          </p:cNvSpPr>
          <p:nvPr>
            <p:custDataLst>
              <p:tags r:id="rId3"/>
            </p:custDataLst>
          </p:nvPr>
        </p:nvSpPr>
        <p:spPr bwMode="auto">
          <a:xfrm>
            <a:off x="7793078" y="189975"/>
            <a:ext cx="1909748" cy="15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810">
              <a:solidFill>
                <a:srgbClr val="FFFFFF"/>
              </a:solidFill>
            </a:endParaRPr>
          </a:p>
        </p:txBody>
      </p:sp>
      <p:sp>
        <p:nvSpPr>
          <p:cNvPr id="19464" name="Rectangle 7"/>
          <p:cNvSpPr>
            <a:spLocks noChangeArrowheads="1"/>
          </p:cNvSpPr>
          <p:nvPr>
            <p:custDataLst>
              <p:tags r:id="rId4"/>
            </p:custDataLst>
          </p:nvPr>
        </p:nvSpPr>
        <p:spPr bwMode="auto">
          <a:xfrm>
            <a:off x="9914227" y="6017776"/>
            <a:ext cx="27139" cy="1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spAutoFit/>
          </a:bodyP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720"/>
          </a:p>
        </p:txBody>
      </p:sp>
      <p:sp>
        <p:nvSpPr>
          <p:cNvPr id="5" name="Seta: Divisa 4">
            <a:extLst>
              <a:ext uri="{FF2B5EF4-FFF2-40B4-BE49-F238E27FC236}">
                <a16:creationId xmlns:a16="http://schemas.microsoft.com/office/drawing/2014/main" id="{98F983FA-44FA-1A2D-FBA7-A9115158B367}"/>
              </a:ext>
            </a:extLst>
          </p:cNvPr>
          <p:cNvSpPr/>
          <p:nvPr/>
        </p:nvSpPr>
        <p:spPr>
          <a:xfrm>
            <a:off x="837559" y="970048"/>
            <a:ext cx="1901622" cy="776088"/>
          </a:xfrm>
          <a:prstGeom prst="chevron">
            <a:avLst/>
          </a:prstGeom>
          <a:solidFill>
            <a:srgbClr val="EAE5EF"/>
          </a:solidFill>
          <a:ln w="9525" cap="flat" cmpd="sng" algn="ctr">
            <a:solidFill>
              <a:schemeClr val="accent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pt-BR" sz="1600" kern="0" dirty="0">
                <a:solidFill>
                  <a:srgbClr val="000000"/>
                </a:solidFill>
                <a:latin typeface="+mn-lt"/>
              </a:rPr>
              <a:t>Preparar</a:t>
            </a:r>
            <a:endParaRPr kumimoji="0" lang="pt-BR" sz="1600" b="0" i="0" u="none" strike="noStrike" kern="0" cap="none" spc="0" normalizeH="0" baseline="0" noProof="0" dirty="0">
              <a:ln>
                <a:noFill/>
              </a:ln>
              <a:solidFill>
                <a:srgbClr val="000000"/>
              </a:solidFill>
              <a:effectLst/>
              <a:uLnTx/>
              <a:uFillTx/>
              <a:latin typeface="+mn-lt"/>
            </a:endParaRPr>
          </a:p>
        </p:txBody>
      </p:sp>
      <p:sp>
        <p:nvSpPr>
          <p:cNvPr id="42" name="Seta: Divisa 41">
            <a:extLst>
              <a:ext uri="{FF2B5EF4-FFF2-40B4-BE49-F238E27FC236}">
                <a16:creationId xmlns:a16="http://schemas.microsoft.com/office/drawing/2014/main" id="{5CFAA5D7-5B9E-CD7F-4F92-690F789540D0}"/>
              </a:ext>
            </a:extLst>
          </p:cNvPr>
          <p:cNvSpPr/>
          <p:nvPr/>
        </p:nvSpPr>
        <p:spPr>
          <a:xfrm>
            <a:off x="2841452" y="970048"/>
            <a:ext cx="2057939" cy="776088"/>
          </a:xfrm>
          <a:prstGeom prst="chevron">
            <a:avLst/>
          </a:prstGeom>
          <a:solidFill>
            <a:srgbClr val="EAE5EF"/>
          </a:solidFill>
          <a:ln w="9525" cap="flat" cmpd="sng" algn="ctr">
            <a:solidFill>
              <a:schemeClr val="accent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600" b="0" i="0" u="none" strike="noStrike" kern="0" cap="none" spc="0" normalizeH="0" baseline="0" noProof="0" dirty="0">
                <a:ln>
                  <a:noFill/>
                </a:ln>
                <a:solidFill>
                  <a:srgbClr val="000000"/>
                </a:solidFill>
                <a:effectLst/>
                <a:uLnTx/>
                <a:uFillTx/>
                <a:latin typeface="+mn-lt"/>
                <a:ea typeface="+mn-ea"/>
                <a:cs typeface="+mn-cs"/>
              </a:rPr>
              <a:t>Explorar</a:t>
            </a:r>
          </a:p>
        </p:txBody>
      </p:sp>
      <p:sp>
        <p:nvSpPr>
          <p:cNvPr id="43" name="Seta: Divisa 42">
            <a:extLst>
              <a:ext uri="{FF2B5EF4-FFF2-40B4-BE49-F238E27FC236}">
                <a16:creationId xmlns:a16="http://schemas.microsoft.com/office/drawing/2014/main" id="{03E04C2A-EF5C-4C83-5200-745A756AFF51}"/>
              </a:ext>
            </a:extLst>
          </p:cNvPr>
          <p:cNvSpPr/>
          <p:nvPr/>
        </p:nvSpPr>
        <p:spPr>
          <a:xfrm>
            <a:off x="5001662" y="970048"/>
            <a:ext cx="2069808" cy="776088"/>
          </a:xfrm>
          <a:prstGeom prst="chevron">
            <a:avLst/>
          </a:prstGeom>
          <a:solidFill>
            <a:srgbClr val="EAE5EF"/>
          </a:solidFill>
          <a:ln w="9525" cap="flat" cmpd="sng" algn="ctr">
            <a:solidFill>
              <a:schemeClr val="accent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600" b="0" i="0" u="none" strike="noStrike" kern="0" cap="none" spc="0" normalizeH="0" baseline="0" noProof="0" dirty="0">
                <a:ln>
                  <a:noFill/>
                </a:ln>
                <a:solidFill>
                  <a:srgbClr val="000000"/>
                </a:solidFill>
                <a:effectLst/>
                <a:uLnTx/>
                <a:uFillTx/>
                <a:latin typeface="+mn-lt"/>
                <a:ea typeface="+mn-ea"/>
                <a:cs typeface="+mn-cs"/>
              </a:rPr>
              <a:t>Visualizar</a:t>
            </a:r>
          </a:p>
        </p:txBody>
      </p:sp>
      <p:sp>
        <p:nvSpPr>
          <p:cNvPr id="44" name="Seta: Divisa 43">
            <a:extLst>
              <a:ext uri="{FF2B5EF4-FFF2-40B4-BE49-F238E27FC236}">
                <a16:creationId xmlns:a16="http://schemas.microsoft.com/office/drawing/2014/main" id="{90597114-2D43-9765-4C3C-87BCFC892C7D}"/>
              </a:ext>
            </a:extLst>
          </p:cNvPr>
          <p:cNvSpPr/>
          <p:nvPr/>
        </p:nvSpPr>
        <p:spPr>
          <a:xfrm>
            <a:off x="7173741" y="970048"/>
            <a:ext cx="2057939" cy="776088"/>
          </a:xfrm>
          <a:prstGeom prst="chevron">
            <a:avLst/>
          </a:prstGeom>
          <a:solidFill>
            <a:srgbClr val="EAE5EF"/>
          </a:solidFill>
          <a:ln w="9525" cap="flat" cmpd="sng" algn="ctr">
            <a:solidFill>
              <a:schemeClr val="accent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600" b="0" i="0" u="none" strike="noStrike" kern="0" cap="none" spc="0" normalizeH="0" baseline="0" noProof="0" dirty="0">
                <a:ln>
                  <a:noFill/>
                </a:ln>
                <a:solidFill>
                  <a:srgbClr val="000000"/>
                </a:solidFill>
                <a:effectLst/>
                <a:uLnTx/>
                <a:uFillTx/>
                <a:latin typeface="+mn-lt"/>
                <a:ea typeface="+mn-ea"/>
                <a:cs typeface="+mn-cs"/>
              </a:rPr>
              <a:t>Compartilhar e colaborar</a:t>
            </a:r>
          </a:p>
        </p:txBody>
      </p:sp>
      <p:pic>
        <p:nvPicPr>
          <p:cNvPr id="7" name="Imagem 6">
            <a:extLst>
              <a:ext uri="{FF2B5EF4-FFF2-40B4-BE49-F238E27FC236}">
                <a16:creationId xmlns:a16="http://schemas.microsoft.com/office/drawing/2014/main" id="{3A0D2F48-046A-EE9C-F259-2E76BC56723D}"/>
              </a:ext>
            </a:extLst>
          </p:cNvPr>
          <p:cNvPicPr>
            <a:picLocks noChangeAspect="1"/>
          </p:cNvPicPr>
          <p:nvPr/>
        </p:nvPicPr>
        <p:blipFill>
          <a:blip r:embed="rId8"/>
          <a:stretch>
            <a:fillRect/>
          </a:stretch>
        </p:blipFill>
        <p:spPr>
          <a:xfrm>
            <a:off x="1008066" y="1988950"/>
            <a:ext cx="8953067" cy="2192712"/>
          </a:xfrm>
          <a:prstGeom prst="rect">
            <a:avLst/>
          </a:prstGeom>
        </p:spPr>
      </p:pic>
      <p:sp>
        <p:nvSpPr>
          <p:cNvPr id="3" name="Espaço Reservado para Número de Slide 2"/>
          <p:cNvSpPr>
            <a:spLocks noGrp="1"/>
          </p:cNvSpPr>
          <p:nvPr>
            <p:ph type="sldNum" sz="quarter" idx="12"/>
          </p:nvPr>
        </p:nvSpPr>
        <p:spPr/>
        <p:txBody>
          <a:bodyPr/>
          <a:lstStyle/>
          <a:p>
            <a:fld id="{4898AEC0-503E-4FA4-859C-D0F72D6E3F79}" type="slidenum">
              <a:rPr lang="en-US" noProof="1" smtClean="0"/>
              <a:pPr/>
              <a:t>8</a:t>
            </a:fld>
            <a:endParaRPr lang="en-US" noProof="1"/>
          </a:p>
        </p:txBody>
      </p:sp>
    </p:spTree>
    <p:custDataLst>
      <p:tags r:id="rId1"/>
    </p:custDataLst>
    <p:extLst>
      <p:ext uri="{BB962C8B-B14F-4D97-AF65-F5344CB8AC3E}">
        <p14:creationId xmlns:p14="http://schemas.microsoft.com/office/powerpoint/2010/main" val="18469303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Aprimorando cálculos em um modelo</a:t>
            </a:r>
            <a:endParaRPr lang="en-GB"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05232" y="783616"/>
            <a:ext cx="9921120" cy="4524315"/>
          </a:xfrm>
          <a:prstGeom prst="rect">
            <a:avLst/>
          </a:prstGeom>
          <a:noFill/>
        </p:spPr>
        <p:txBody>
          <a:bodyPr wrap="square">
            <a:spAutoFit/>
          </a:bodyPr>
          <a:lstStyle/>
          <a:p>
            <a:pPr algn="l"/>
            <a:r>
              <a:rPr lang="pt-BR" sz="1800" b="0" i="0" u="none" strike="noStrike" baseline="0" dirty="0">
                <a:solidFill>
                  <a:srgbClr val="000000"/>
                </a:solidFill>
                <a:latin typeface="CIDFont+F4"/>
              </a:rPr>
              <a:t>• Colunas calculadas</a:t>
            </a:r>
          </a:p>
          <a:p>
            <a:pPr algn="l"/>
            <a:r>
              <a:rPr lang="pt-BR" sz="1800" b="0" i="0" u="none" strike="noStrike" baseline="0" dirty="0">
                <a:solidFill>
                  <a:srgbClr val="000000"/>
                </a:solidFill>
                <a:latin typeface="CIDFont+F4"/>
              </a:rPr>
              <a:t>	As colunas calculadas costumam ser problemáticas pois podem ser criadas tanto no Query Editor quanto usando uma fórmula DAX e possuem performance diferente. Se for criada com o DAX, ela será como uma medida e será recalculada a cada uso. Uma regra de boa prática é : </a:t>
            </a:r>
            <a:br>
              <a:rPr lang="pt-BR" sz="1800" b="0" i="0" u="none" strike="noStrike" baseline="0" dirty="0">
                <a:solidFill>
                  <a:srgbClr val="000000"/>
                </a:solidFill>
                <a:latin typeface="CIDFont+F4"/>
              </a:rPr>
            </a:br>
            <a:r>
              <a:rPr lang="pt-BR" sz="1800" b="0" i="0" u="none" strike="noStrike" baseline="0" dirty="0">
                <a:solidFill>
                  <a:srgbClr val="000000"/>
                </a:solidFill>
                <a:latin typeface="CIDFont+F4"/>
              </a:rPr>
              <a:t> </a:t>
            </a:r>
            <a:r>
              <a:rPr lang="pt-BR" sz="1800" b="0" i="0" u="none" strike="noStrike" baseline="0" dirty="0">
                <a:solidFill>
                  <a:srgbClr val="000000"/>
                </a:solidFill>
                <a:latin typeface="CIDFont+F9"/>
              </a:rPr>
              <a:t>Se a coluna calculada envolver mais de uma tabela, use DAX; caso contrário, o editor de consultas é a</a:t>
            </a:r>
          </a:p>
          <a:p>
            <a:pPr algn="l"/>
            <a:r>
              <a:rPr lang="pt-BR" sz="1800" b="0" i="0" u="none" strike="noStrike" baseline="0" dirty="0">
                <a:solidFill>
                  <a:srgbClr val="000000"/>
                </a:solidFill>
                <a:latin typeface="CIDFont+F9"/>
              </a:rPr>
              <a:t>solução otimizada para lidar com a nova coluna.</a:t>
            </a:r>
          </a:p>
          <a:p>
            <a:pPr algn="l"/>
            <a:endParaRPr lang="pt-BR" sz="1800" b="0" i="0" u="none" strike="noStrike" baseline="0" dirty="0">
              <a:solidFill>
                <a:srgbClr val="000000"/>
              </a:solidFill>
              <a:latin typeface="CIDFont+F9"/>
            </a:endParaRPr>
          </a:p>
          <a:p>
            <a:pPr algn="l"/>
            <a:r>
              <a:rPr lang="pt-BR" sz="1800" b="0" i="0" u="none" strike="noStrike" baseline="0" dirty="0">
                <a:solidFill>
                  <a:srgbClr val="000000"/>
                </a:solidFill>
                <a:latin typeface="CIDFont+F4"/>
              </a:rPr>
              <a:t>• Usar variável ao invés de medida temporária</a:t>
            </a:r>
          </a:p>
          <a:p>
            <a:pPr algn="l"/>
            <a:r>
              <a:rPr lang="pt-BR" sz="1800" b="0" i="0" u="none" strike="noStrike" baseline="0" dirty="0">
                <a:solidFill>
                  <a:srgbClr val="000000"/>
                </a:solidFill>
                <a:latin typeface="CIDFont+F4"/>
              </a:rPr>
              <a:t>	Cálculos DAX que utilizam de variáveis são mais eficientes pois executam a fórmula somente uma vez durante a criação da variável.</a:t>
            </a:r>
          </a:p>
          <a:p>
            <a:pPr algn="l"/>
            <a:endParaRPr lang="pt-BR" sz="1800" b="0" i="0" u="none" strike="noStrike" baseline="0" dirty="0">
              <a:solidFill>
                <a:srgbClr val="000000"/>
              </a:solidFill>
              <a:latin typeface="CIDFont+F4"/>
            </a:endParaRPr>
          </a:p>
          <a:p>
            <a:pPr algn="l"/>
            <a:r>
              <a:rPr lang="pt-BR" sz="1800" b="0" i="0" u="none" strike="noStrike" baseline="0" dirty="0">
                <a:solidFill>
                  <a:srgbClr val="000000"/>
                </a:solidFill>
                <a:latin typeface="CIDFont+F4"/>
              </a:rPr>
              <a:t>• Evite funções de </a:t>
            </a:r>
            <a:r>
              <a:rPr lang="pt-BR" sz="1800" b="0" i="0" u="none" strike="noStrike" baseline="0" dirty="0" err="1">
                <a:solidFill>
                  <a:srgbClr val="000000"/>
                </a:solidFill>
                <a:latin typeface="CIDFont+F4"/>
              </a:rPr>
              <a:t>iterador</a:t>
            </a:r>
            <a:r>
              <a:rPr lang="pt-BR" sz="1800" b="0" i="0" u="none" strike="noStrike" baseline="0" dirty="0">
                <a:solidFill>
                  <a:srgbClr val="000000"/>
                </a:solidFill>
                <a:latin typeface="CIDFont+F4"/>
              </a:rPr>
              <a:t> em tabelas muito grandes</a:t>
            </a:r>
          </a:p>
          <a:p>
            <a:pPr algn="l"/>
            <a:r>
              <a:rPr lang="pt-BR" sz="1800" b="0" i="0" u="none" strike="noStrike" baseline="0" dirty="0">
                <a:solidFill>
                  <a:srgbClr val="000000"/>
                </a:solidFill>
                <a:latin typeface="CIDFont+F4"/>
              </a:rPr>
              <a:t>	Funções de </a:t>
            </a:r>
            <a:r>
              <a:rPr lang="pt-BR" sz="1800" b="0" i="0" u="none" strike="noStrike" baseline="0" dirty="0" err="1">
                <a:solidFill>
                  <a:srgbClr val="000000"/>
                </a:solidFill>
                <a:latin typeface="CIDFont+F4"/>
              </a:rPr>
              <a:t>iterador</a:t>
            </a:r>
            <a:r>
              <a:rPr lang="pt-BR" sz="1800" b="0" i="0" u="none" strike="noStrike" baseline="0" dirty="0">
                <a:solidFill>
                  <a:srgbClr val="000000"/>
                </a:solidFill>
                <a:latin typeface="CIDFont+F4"/>
              </a:rPr>
              <a:t> podem ser úteis, no entanto é um cálculo que avalia cada linha dos dados e afetará o desempenho. Use com cautela</a:t>
            </a:r>
            <a:endParaRPr lang="pt-BR" sz="1600" dirty="0">
              <a:solidFill>
                <a:srgbClr val="000000"/>
              </a:solidFill>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80</a:t>
            </a:fld>
            <a:endParaRPr lang="en-US" noProof="1"/>
          </a:p>
        </p:txBody>
      </p:sp>
    </p:spTree>
    <p:custDataLst>
      <p:tags r:id="rId1"/>
    </p:custDataLst>
    <p:extLst>
      <p:ext uri="{BB962C8B-B14F-4D97-AF65-F5344CB8AC3E}">
        <p14:creationId xmlns:p14="http://schemas.microsoft.com/office/powerpoint/2010/main" val="18183207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Aprimorando visuais</a:t>
            </a:r>
            <a:endParaRPr lang="en-GB"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05232" y="783616"/>
            <a:ext cx="9921120" cy="4524315"/>
          </a:xfrm>
          <a:prstGeom prst="rect">
            <a:avLst/>
          </a:prstGeom>
          <a:noFill/>
        </p:spPr>
        <p:txBody>
          <a:bodyPr wrap="square">
            <a:spAutoFit/>
          </a:bodyPr>
          <a:lstStyle/>
          <a:p>
            <a:pPr algn="l"/>
            <a:r>
              <a:rPr lang="pt-BR" sz="1800" b="0" i="0" u="none" strike="noStrike" baseline="0" dirty="0">
                <a:solidFill>
                  <a:srgbClr val="000000"/>
                </a:solidFill>
                <a:latin typeface="CIDFont+F4"/>
              </a:rPr>
              <a:t>• Utilize o painel de filtro</a:t>
            </a:r>
          </a:p>
          <a:p>
            <a:pPr algn="l"/>
            <a:r>
              <a:rPr lang="pt-BR" sz="1800" b="0" i="0" u="none" strike="noStrike" baseline="0" dirty="0">
                <a:solidFill>
                  <a:srgbClr val="000000"/>
                </a:solidFill>
                <a:latin typeface="CIDFont+F4"/>
              </a:rPr>
              <a:t>	O painel de filtro funciona como </a:t>
            </a:r>
            <a:r>
              <a:rPr lang="pt-BR" sz="1800" b="0" i="0" u="none" strike="noStrike" baseline="0" dirty="0" err="1">
                <a:solidFill>
                  <a:srgbClr val="000000"/>
                </a:solidFill>
                <a:latin typeface="CIDFont+F4"/>
              </a:rPr>
              <a:t>alternative</a:t>
            </a:r>
            <a:r>
              <a:rPr lang="pt-BR" sz="1800" b="0" i="0" u="none" strike="noStrike" baseline="0" dirty="0">
                <a:solidFill>
                  <a:srgbClr val="000000"/>
                </a:solidFill>
                <a:latin typeface="CIDFont+F4"/>
              </a:rPr>
              <a:t> ao uso de visualizações para filtrar os dados, permitindo ampliação do escopo de filtragem de maneira mais simples.</a:t>
            </a:r>
          </a:p>
          <a:p>
            <a:pPr algn="l"/>
            <a:endParaRPr lang="pt-BR" sz="1800" b="0" i="0" u="none" strike="noStrike" baseline="0" dirty="0">
              <a:solidFill>
                <a:srgbClr val="000000"/>
              </a:solidFill>
              <a:latin typeface="CIDFont+F4"/>
            </a:endParaRPr>
          </a:p>
          <a:p>
            <a:pPr algn="l"/>
            <a:r>
              <a:rPr lang="pt-BR" sz="1800" b="0" i="0" u="none" strike="noStrike" baseline="0" dirty="0">
                <a:solidFill>
                  <a:srgbClr val="000000"/>
                </a:solidFill>
                <a:latin typeface="CIDFont+F4"/>
              </a:rPr>
              <a:t>• Limite o número de visuais</a:t>
            </a:r>
          </a:p>
          <a:p>
            <a:pPr algn="l"/>
            <a:r>
              <a:rPr lang="pt-BR" sz="1800" b="0" i="0" u="none" strike="noStrike" baseline="0" dirty="0">
                <a:solidFill>
                  <a:srgbClr val="000000"/>
                </a:solidFill>
                <a:latin typeface="CIDFont+F4"/>
              </a:rPr>
              <a:t>	Quanto mais carregado o dashboard, menos responsivo ele será. O número recomendado são 9~12 visuais.</a:t>
            </a:r>
          </a:p>
          <a:p>
            <a:pPr algn="l"/>
            <a:endParaRPr lang="pt-BR" sz="1800" b="0" i="0" u="none" strike="noStrike" baseline="0" dirty="0">
              <a:solidFill>
                <a:srgbClr val="000000"/>
              </a:solidFill>
              <a:latin typeface="CIDFont+F4"/>
            </a:endParaRPr>
          </a:p>
          <a:p>
            <a:pPr algn="l"/>
            <a:r>
              <a:rPr lang="pt-BR" sz="1800" b="0" i="0" u="none" strike="noStrike" baseline="0" dirty="0">
                <a:solidFill>
                  <a:srgbClr val="000000"/>
                </a:solidFill>
                <a:latin typeface="CIDFont+F4"/>
              </a:rPr>
              <a:t>• Teste os visuais externos</a:t>
            </a:r>
          </a:p>
          <a:p>
            <a:pPr algn="l"/>
            <a:r>
              <a:rPr lang="pt-BR" sz="1800" b="0" i="0" u="none" strike="noStrike" baseline="0" dirty="0">
                <a:solidFill>
                  <a:srgbClr val="000000"/>
                </a:solidFill>
                <a:latin typeface="CIDFont+F4"/>
              </a:rPr>
              <a:t>	Visuais externos são customizados para atender um grupo específico e muitas vezes podem priorizar a funcionalidade ao invés do desempenho. Sempre examine eles para confirmar se atendem a necessidade.</a:t>
            </a:r>
          </a:p>
          <a:p>
            <a:pPr algn="l"/>
            <a:endParaRPr lang="pt-BR" sz="1800" b="0" i="0" u="none" strike="noStrike" baseline="0" dirty="0">
              <a:solidFill>
                <a:srgbClr val="000000"/>
              </a:solidFill>
              <a:latin typeface="CIDFont+F4"/>
            </a:endParaRPr>
          </a:p>
          <a:p>
            <a:pPr algn="l"/>
            <a:r>
              <a:rPr lang="pt-BR" sz="1800" b="0" i="0" u="none" strike="noStrike" baseline="0" dirty="0">
                <a:solidFill>
                  <a:srgbClr val="000000"/>
                </a:solidFill>
                <a:latin typeface="CIDFont+F4"/>
              </a:rPr>
              <a:t>• Limite as Interações</a:t>
            </a:r>
          </a:p>
          <a:p>
            <a:pPr algn="l"/>
            <a:r>
              <a:rPr lang="pt-BR" sz="1800" b="0" i="0" u="none" strike="noStrike" baseline="0" dirty="0">
                <a:solidFill>
                  <a:srgbClr val="000000"/>
                </a:solidFill>
                <a:latin typeface="CIDFont+F4"/>
              </a:rPr>
              <a:t>	Cada interação significa atualizar e recalcular todos os visuais relacionados. Desabilite se não for necessário.</a:t>
            </a:r>
            <a:endParaRPr lang="pt-BR" sz="1600" dirty="0">
              <a:solidFill>
                <a:srgbClr val="000000"/>
              </a:solidFill>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81</a:t>
            </a:fld>
            <a:endParaRPr lang="en-US" noProof="1"/>
          </a:p>
        </p:txBody>
      </p:sp>
    </p:spTree>
    <p:custDataLst>
      <p:tags r:id="rId1"/>
    </p:custDataLst>
    <p:extLst>
      <p:ext uri="{BB962C8B-B14F-4D97-AF65-F5344CB8AC3E}">
        <p14:creationId xmlns:p14="http://schemas.microsoft.com/office/powerpoint/2010/main" val="2852135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2ECBE6F-4685-FED7-0EFA-543BB72DFA33}"/>
              </a:ext>
            </a:extLst>
          </p:cNvPr>
          <p:cNvSpPr txBox="1"/>
          <p:nvPr/>
        </p:nvSpPr>
        <p:spPr>
          <a:xfrm>
            <a:off x="171181" y="1965258"/>
            <a:ext cx="11163834" cy="1464503"/>
          </a:xfrm>
          <a:prstGeom prst="rect">
            <a:avLst/>
          </a:prstGeom>
          <a:noFill/>
        </p:spPr>
        <p:txBody>
          <a:bodyPr wrap="square">
            <a:spAutoFit/>
          </a:bodyPr>
          <a:lstStyle/>
          <a:p>
            <a:pPr fontAlgn="auto">
              <a:lnSpc>
                <a:spcPts val="2300"/>
              </a:lnSpc>
              <a:spcBef>
                <a:spcPts val="500"/>
              </a:spcBef>
              <a:spcAft>
                <a:spcPts val="0"/>
              </a:spcAft>
            </a:pPr>
            <a:r>
              <a:rPr lang="de-DE" sz="9600" b="1" kern="0" dirty="0">
                <a:solidFill>
                  <a:srgbClr val="FFFFFF"/>
                </a:solidFill>
              </a:rPr>
              <a:t>POWER BI</a:t>
            </a:r>
          </a:p>
          <a:p>
            <a:pPr fontAlgn="auto">
              <a:lnSpc>
                <a:spcPts val="2300"/>
              </a:lnSpc>
              <a:spcBef>
                <a:spcPts val="500"/>
              </a:spcBef>
              <a:spcAft>
                <a:spcPts val="0"/>
              </a:spcAft>
            </a:pPr>
            <a:endParaRPr lang="de-DE" sz="9600" b="1" kern="0" dirty="0">
              <a:solidFill>
                <a:srgbClr val="FFFFFF"/>
              </a:solidFill>
            </a:endParaRPr>
          </a:p>
          <a:p>
            <a:pPr fontAlgn="auto">
              <a:lnSpc>
                <a:spcPts val="2300"/>
              </a:lnSpc>
              <a:spcBef>
                <a:spcPts val="500"/>
              </a:spcBef>
              <a:spcAft>
                <a:spcPts val="0"/>
              </a:spcAft>
            </a:pPr>
            <a:endParaRPr lang="de-DE" sz="9600" b="1" kern="0" dirty="0">
              <a:solidFill>
                <a:srgbClr val="FFFFFF"/>
              </a:solidFill>
            </a:endParaRPr>
          </a:p>
          <a:p>
            <a:pPr fontAlgn="auto">
              <a:lnSpc>
                <a:spcPts val="2300"/>
              </a:lnSpc>
              <a:spcBef>
                <a:spcPts val="500"/>
              </a:spcBef>
              <a:spcAft>
                <a:spcPts val="0"/>
              </a:spcAft>
            </a:pPr>
            <a:r>
              <a:rPr lang="de-DE" sz="9600" b="1" kern="0" dirty="0">
                <a:solidFill>
                  <a:srgbClr val="FFFFFF"/>
                </a:solidFill>
              </a:rPr>
              <a:t>ONLINE</a:t>
            </a:r>
          </a:p>
        </p:txBody>
      </p:sp>
    </p:spTree>
    <p:custDataLst>
      <p:tags r:id="rId1"/>
    </p:custDataLst>
    <p:extLst>
      <p:ext uri="{BB962C8B-B14F-4D97-AF65-F5344CB8AC3E}">
        <p14:creationId xmlns:p14="http://schemas.microsoft.com/office/powerpoint/2010/main" val="25769120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Power BI online</a:t>
            </a:r>
            <a:endParaRPr lang="en-GB"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05232" y="783616"/>
            <a:ext cx="9921120" cy="369332"/>
          </a:xfrm>
          <a:prstGeom prst="rect">
            <a:avLst/>
          </a:prstGeom>
          <a:noFill/>
        </p:spPr>
        <p:txBody>
          <a:bodyPr wrap="square">
            <a:spAutoFit/>
          </a:bodyPr>
          <a:lstStyle/>
          <a:p>
            <a:pPr algn="l"/>
            <a:r>
              <a:rPr lang="pt-BR" sz="1800" b="0" i="0" u="none" strike="noStrike" baseline="0" dirty="0">
                <a:solidFill>
                  <a:srgbClr val="8C8C8C"/>
                </a:solidFill>
                <a:latin typeface="CIDFont+F5"/>
              </a:rPr>
              <a:t>Navegação no site Power BI online</a:t>
            </a:r>
            <a:endParaRPr lang="pt-BR" sz="1600" dirty="0">
              <a:solidFill>
                <a:srgbClr val="8C8C8C"/>
              </a:solidFill>
            </a:endParaRPr>
          </a:p>
        </p:txBody>
      </p:sp>
      <p:pic>
        <p:nvPicPr>
          <p:cNvPr id="3" name="Imagem 2">
            <a:extLst>
              <a:ext uri="{FF2B5EF4-FFF2-40B4-BE49-F238E27FC236}">
                <a16:creationId xmlns:a16="http://schemas.microsoft.com/office/drawing/2014/main" id="{77620F9B-FBD9-4645-B194-46322F34FD21}"/>
              </a:ext>
            </a:extLst>
          </p:cNvPr>
          <p:cNvPicPr>
            <a:picLocks noChangeAspect="1"/>
          </p:cNvPicPr>
          <p:nvPr/>
        </p:nvPicPr>
        <p:blipFill>
          <a:blip r:embed="rId8"/>
          <a:stretch>
            <a:fillRect/>
          </a:stretch>
        </p:blipFill>
        <p:spPr>
          <a:xfrm>
            <a:off x="2001641" y="1422962"/>
            <a:ext cx="6965918" cy="3723449"/>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83</a:t>
            </a:fld>
            <a:endParaRPr lang="en-US" noProof="1"/>
          </a:p>
        </p:txBody>
      </p:sp>
    </p:spTree>
    <p:custDataLst>
      <p:tags r:id="rId1"/>
    </p:custDataLst>
    <p:extLst>
      <p:ext uri="{BB962C8B-B14F-4D97-AF65-F5344CB8AC3E}">
        <p14:creationId xmlns:p14="http://schemas.microsoft.com/office/powerpoint/2010/main" val="4611148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Power BI online</a:t>
            </a:r>
            <a:endParaRPr lang="en-GB"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05232" y="783616"/>
            <a:ext cx="9921120" cy="369332"/>
          </a:xfrm>
          <a:prstGeom prst="rect">
            <a:avLst/>
          </a:prstGeom>
          <a:noFill/>
        </p:spPr>
        <p:txBody>
          <a:bodyPr wrap="square">
            <a:spAutoFit/>
          </a:bodyPr>
          <a:lstStyle/>
          <a:p>
            <a:pPr algn="l"/>
            <a:r>
              <a:rPr lang="pt-BR" sz="1800" b="0" i="0" u="none" strike="noStrike" baseline="0" dirty="0">
                <a:solidFill>
                  <a:srgbClr val="8C8C8C"/>
                </a:solidFill>
                <a:latin typeface="CIDFont+F5"/>
              </a:rPr>
              <a:t>Publicação de dashboards</a:t>
            </a:r>
            <a:endParaRPr lang="pt-BR" sz="1600" dirty="0">
              <a:solidFill>
                <a:srgbClr val="8C8C8C"/>
              </a:solidFill>
            </a:endParaRPr>
          </a:p>
        </p:txBody>
      </p:sp>
      <p:pic>
        <p:nvPicPr>
          <p:cNvPr id="4" name="Imagem 3">
            <a:extLst>
              <a:ext uri="{FF2B5EF4-FFF2-40B4-BE49-F238E27FC236}">
                <a16:creationId xmlns:a16="http://schemas.microsoft.com/office/drawing/2014/main" id="{649CEE86-2F77-4280-9D18-91C80079B370}"/>
              </a:ext>
            </a:extLst>
          </p:cNvPr>
          <p:cNvPicPr>
            <a:picLocks noChangeAspect="1"/>
          </p:cNvPicPr>
          <p:nvPr/>
        </p:nvPicPr>
        <p:blipFill>
          <a:blip r:embed="rId8"/>
          <a:stretch>
            <a:fillRect/>
          </a:stretch>
        </p:blipFill>
        <p:spPr>
          <a:xfrm>
            <a:off x="1013460" y="1801932"/>
            <a:ext cx="3245429" cy="2566747"/>
          </a:xfrm>
          <a:prstGeom prst="rect">
            <a:avLst/>
          </a:prstGeom>
        </p:spPr>
      </p:pic>
      <p:pic>
        <p:nvPicPr>
          <p:cNvPr id="11" name="Imagem 10">
            <a:extLst>
              <a:ext uri="{FF2B5EF4-FFF2-40B4-BE49-F238E27FC236}">
                <a16:creationId xmlns:a16="http://schemas.microsoft.com/office/drawing/2014/main" id="{929ACBD5-FF3F-4717-884B-32A5348C44CB}"/>
              </a:ext>
            </a:extLst>
          </p:cNvPr>
          <p:cNvPicPr>
            <a:picLocks noChangeAspect="1"/>
          </p:cNvPicPr>
          <p:nvPr/>
        </p:nvPicPr>
        <p:blipFill>
          <a:blip r:embed="rId9"/>
          <a:stretch>
            <a:fillRect/>
          </a:stretch>
        </p:blipFill>
        <p:spPr>
          <a:xfrm>
            <a:off x="6067183" y="1801932"/>
            <a:ext cx="3175878" cy="2566747"/>
          </a:xfrm>
          <a:prstGeom prst="rect">
            <a:avLst/>
          </a:prstGeom>
        </p:spPr>
      </p:pic>
      <p:sp>
        <p:nvSpPr>
          <p:cNvPr id="13" name="Seta: para a Direita 12">
            <a:extLst>
              <a:ext uri="{FF2B5EF4-FFF2-40B4-BE49-F238E27FC236}">
                <a16:creationId xmlns:a16="http://schemas.microsoft.com/office/drawing/2014/main" id="{69134B94-0250-426E-9D78-C3DC346355A6}"/>
              </a:ext>
            </a:extLst>
          </p:cNvPr>
          <p:cNvSpPr/>
          <p:nvPr/>
        </p:nvSpPr>
        <p:spPr>
          <a:xfrm>
            <a:off x="4820504" y="2865120"/>
            <a:ext cx="798512" cy="426720"/>
          </a:xfrm>
          <a:prstGeom prst="rightArrow">
            <a:avLst/>
          </a:prstGeom>
          <a:solidFill>
            <a:srgbClr val="0070C0"/>
          </a:solidFill>
          <a:ln w="9525" cap="flat" cmpd="sng" algn="ctr">
            <a:solidFill>
              <a:schemeClr val="accent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mn-lt"/>
              <a:ea typeface="+mn-ea"/>
              <a:cs typeface="+mn-cs"/>
            </a:endParaRPr>
          </a:p>
        </p:txBody>
      </p:sp>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84</a:t>
            </a:fld>
            <a:endParaRPr lang="en-US" noProof="1"/>
          </a:p>
        </p:txBody>
      </p:sp>
    </p:spTree>
    <p:custDataLst>
      <p:tags r:id="rId1"/>
    </p:custDataLst>
    <p:extLst>
      <p:ext uri="{BB962C8B-B14F-4D97-AF65-F5344CB8AC3E}">
        <p14:creationId xmlns:p14="http://schemas.microsoft.com/office/powerpoint/2010/main" val="17654867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8"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096821" y="5086471"/>
            <a:ext cx="342812" cy="1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pic>
      <p:sp>
        <p:nvSpPr>
          <p:cNvPr id="29701" name="Rectangle 6"/>
          <p:cNvSpPr>
            <a:spLocks noChangeArrowheads="1"/>
          </p:cNvSpPr>
          <p:nvPr>
            <p:custDataLst>
              <p:tags r:id="rId3"/>
            </p:custDataLst>
          </p:nvPr>
        </p:nvSpPr>
        <p:spPr bwMode="auto">
          <a:xfrm>
            <a:off x="6856059" y="171406"/>
            <a:ext cx="1645497" cy="1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nchor="ct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720">
              <a:solidFill>
                <a:srgbClr val="FFFFFF"/>
              </a:solidFill>
              <a:latin typeface="Arial" panose="020B0604020202020204" pitchFamily="34" charset="0"/>
              <a:cs typeface="Arial" panose="020B0604020202020204" pitchFamily="34" charset="0"/>
            </a:endParaRPr>
          </a:p>
        </p:txBody>
      </p:sp>
      <p:sp>
        <p:nvSpPr>
          <p:cNvPr id="29703" name="Rectangle 4"/>
          <p:cNvSpPr>
            <a:spLocks noChangeArrowheads="1"/>
          </p:cNvSpPr>
          <p:nvPr>
            <p:custDataLst>
              <p:tags r:id="rId4"/>
            </p:custDataLst>
          </p:nvPr>
        </p:nvSpPr>
        <p:spPr bwMode="auto">
          <a:xfrm>
            <a:off x="8684389" y="5416426"/>
            <a:ext cx="22854" cy="1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lgn="ctr">
                <a:solidFill>
                  <a:srgbClr val="000000"/>
                </a:solidFill>
                <a:miter lim="800000"/>
                <a:headEnd/>
                <a:tailEnd/>
              </a14:hiddenLine>
            </a:ext>
          </a:extLst>
        </p:spPr>
        <p:txBody>
          <a:bodyPr lIns="0" tIns="0" rIns="0" bIns="0">
            <a:spAutoFit/>
          </a:bodyPr>
          <a:lstStyle>
            <a:lvl1pPr defTabSz="1041400">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1400">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1400"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630">
              <a:solidFill>
                <a:srgbClr val="747474"/>
              </a:solidFill>
              <a:latin typeface="Arial" panose="020B0604020202020204" pitchFamily="34" charset="0"/>
              <a:cs typeface="Arial" panose="020B0604020202020204" pitchFamily="34" charset="0"/>
            </a:endParaRPr>
          </a:p>
        </p:txBody>
      </p:sp>
      <p:sp>
        <p:nvSpPr>
          <p:cNvPr id="12" name="chapter_conv">
            <a:extLst>
              <a:ext uri="{FF2B5EF4-FFF2-40B4-BE49-F238E27FC236}">
                <a16:creationId xmlns:a16="http://schemas.microsoft.com/office/drawing/2014/main" id="{7319CE7D-BBB0-7B00-E30D-18C9A7ECAE76}"/>
              </a:ext>
            </a:extLst>
          </p:cNvPr>
          <p:cNvSpPr>
            <a:spLocks noGrp="1"/>
          </p:cNvSpPr>
          <p:nvPr>
            <p:ph type="body" sz="quarter" idx="15"/>
          </p:nvPr>
        </p:nvSpPr>
        <p:spPr>
          <a:xfrm>
            <a:off x="205200" y="259200"/>
            <a:ext cx="10558800" cy="388800"/>
          </a:xfrm>
        </p:spPr>
        <p:txBody>
          <a:bodyPr vert="horz" lIns="0" tIns="0" rIns="0" bIns="0" rtlCol="0">
            <a:noAutofit/>
          </a:bodyPr>
          <a:lstStyle/>
          <a:p>
            <a:r>
              <a:rPr lang="pt-BR" dirty="0"/>
              <a:t>Power BI online</a:t>
            </a:r>
            <a:endParaRPr lang="en-GB" dirty="0"/>
          </a:p>
        </p:txBody>
      </p:sp>
      <p:sp>
        <p:nvSpPr>
          <p:cNvPr id="9" name="CaixaDeTexto 8">
            <a:extLst>
              <a:ext uri="{FF2B5EF4-FFF2-40B4-BE49-F238E27FC236}">
                <a16:creationId xmlns:a16="http://schemas.microsoft.com/office/drawing/2014/main" id="{90D0D11C-DB75-4621-9212-4480E3C952E2}"/>
              </a:ext>
            </a:extLst>
          </p:cNvPr>
          <p:cNvSpPr txBox="1"/>
          <p:nvPr/>
        </p:nvSpPr>
        <p:spPr>
          <a:xfrm>
            <a:off x="205232" y="783616"/>
            <a:ext cx="9921120" cy="369332"/>
          </a:xfrm>
          <a:prstGeom prst="rect">
            <a:avLst/>
          </a:prstGeom>
          <a:noFill/>
        </p:spPr>
        <p:txBody>
          <a:bodyPr wrap="square">
            <a:spAutoFit/>
          </a:bodyPr>
          <a:lstStyle/>
          <a:p>
            <a:pPr algn="l"/>
            <a:r>
              <a:rPr lang="pt-BR" sz="1800" b="0" i="0" u="none" strike="noStrike" baseline="0" dirty="0">
                <a:solidFill>
                  <a:srgbClr val="000000"/>
                </a:solidFill>
                <a:latin typeface="CIDFont+F5"/>
              </a:rPr>
              <a:t>Tipos de licença no Power BI:</a:t>
            </a:r>
            <a:endParaRPr lang="pt-BR" sz="1600" dirty="0">
              <a:solidFill>
                <a:srgbClr val="000000"/>
              </a:solidFill>
            </a:endParaRPr>
          </a:p>
        </p:txBody>
      </p:sp>
      <p:sp>
        <p:nvSpPr>
          <p:cNvPr id="14" name="CaixaDeTexto 13">
            <a:extLst>
              <a:ext uri="{FF2B5EF4-FFF2-40B4-BE49-F238E27FC236}">
                <a16:creationId xmlns:a16="http://schemas.microsoft.com/office/drawing/2014/main" id="{49EBB4F8-9647-48DB-A784-4E0D4D4B777C}"/>
              </a:ext>
            </a:extLst>
          </p:cNvPr>
          <p:cNvSpPr txBox="1"/>
          <p:nvPr/>
        </p:nvSpPr>
        <p:spPr>
          <a:xfrm>
            <a:off x="1567920" y="1152948"/>
            <a:ext cx="7833360" cy="369332"/>
          </a:xfrm>
          <a:prstGeom prst="rect">
            <a:avLst/>
          </a:prstGeom>
          <a:noFill/>
        </p:spPr>
        <p:txBody>
          <a:bodyPr wrap="square">
            <a:spAutoFit/>
          </a:bodyPr>
          <a:lstStyle/>
          <a:p>
            <a:r>
              <a:rPr lang="pt-BR" sz="1800" b="0" i="0" u="none" strike="noStrike" baseline="0" dirty="0">
                <a:solidFill>
                  <a:srgbClr val="810081"/>
                </a:solidFill>
                <a:latin typeface="CIDFont+F4"/>
              </a:rPr>
              <a:t>https://docs.microsoft.com/pt-br/power-bi/consumer/end-user-license</a:t>
            </a:r>
            <a:endParaRPr lang="pt-BR" dirty="0">
              <a:solidFill>
                <a:srgbClr val="810081"/>
              </a:solidFill>
            </a:endParaRPr>
          </a:p>
        </p:txBody>
      </p:sp>
      <p:pic>
        <p:nvPicPr>
          <p:cNvPr id="7" name="Imagem 6">
            <a:extLst>
              <a:ext uri="{FF2B5EF4-FFF2-40B4-BE49-F238E27FC236}">
                <a16:creationId xmlns:a16="http://schemas.microsoft.com/office/drawing/2014/main" id="{21C22F44-0286-423E-BDBB-55FC199652E7}"/>
              </a:ext>
            </a:extLst>
          </p:cNvPr>
          <p:cNvPicPr>
            <a:picLocks noChangeAspect="1"/>
          </p:cNvPicPr>
          <p:nvPr/>
        </p:nvPicPr>
        <p:blipFill>
          <a:blip r:embed="rId8"/>
          <a:stretch>
            <a:fillRect/>
          </a:stretch>
        </p:blipFill>
        <p:spPr>
          <a:xfrm>
            <a:off x="2014790" y="1741371"/>
            <a:ext cx="6940044" cy="2944929"/>
          </a:xfrm>
          <a:prstGeom prst="rect">
            <a:avLst/>
          </a:prstGeom>
        </p:spPr>
      </p:pic>
      <p:sp>
        <p:nvSpPr>
          <p:cNvPr id="2" name="Espaço Reservado para Número de Slide 1"/>
          <p:cNvSpPr>
            <a:spLocks noGrp="1"/>
          </p:cNvSpPr>
          <p:nvPr>
            <p:ph type="sldNum" sz="quarter" idx="12"/>
          </p:nvPr>
        </p:nvSpPr>
        <p:spPr/>
        <p:txBody>
          <a:bodyPr/>
          <a:lstStyle/>
          <a:p>
            <a:fld id="{4898AEC0-503E-4FA4-859C-D0F72D6E3F79}" type="slidenum">
              <a:rPr lang="en-US" noProof="1" smtClean="0"/>
              <a:pPr/>
              <a:t>85</a:t>
            </a:fld>
            <a:endParaRPr lang="en-US" noProof="1"/>
          </a:p>
        </p:txBody>
      </p:sp>
    </p:spTree>
    <p:custDataLst>
      <p:tags r:id="rId1"/>
    </p:custDataLst>
    <p:extLst>
      <p:ext uri="{BB962C8B-B14F-4D97-AF65-F5344CB8AC3E}">
        <p14:creationId xmlns:p14="http://schemas.microsoft.com/office/powerpoint/2010/main" val="2911810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pter_conv"/>
          <p:cNvSpPr>
            <a:spLocks noGrp="1"/>
          </p:cNvSpPr>
          <p:nvPr>
            <p:ph type="body" sz="quarter" idx="15"/>
          </p:nvPr>
        </p:nvSpPr>
        <p:spPr>
          <a:xfrm>
            <a:off x="205200" y="259200"/>
            <a:ext cx="10558800" cy="388800"/>
          </a:xfrm>
        </p:spPr>
        <p:txBody>
          <a:bodyPr vert="horz" lIns="0" tIns="0" rIns="0" bIns="0" rtlCol="0">
            <a:noAutofit/>
          </a:bodyPr>
          <a:lstStyle/>
          <a:p>
            <a:r>
              <a:rPr lang="en-GB" dirty="0"/>
              <a:t>Power BI Desktop</a:t>
            </a:r>
          </a:p>
        </p:txBody>
      </p:sp>
      <p:pic>
        <p:nvPicPr>
          <p:cNvPr id="21508" name="Picture 3" descr="BeQIK_FR" hidden="1"/>
          <p:cNvPicPr>
            <a:picLocks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1108249" y="5652110"/>
            <a:ext cx="397090" cy="17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21510" name="Rectangle 5"/>
          <p:cNvSpPr>
            <a:spLocks noChangeArrowheads="1"/>
          </p:cNvSpPr>
          <p:nvPr>
            <p:custDataLst>
              <p:tags r:id="rId3"/>
            </p:custDataLst>
          </p:nvPr>
        </p:nvSpPr>
        <p:spPr bwMode="auto">
          <a:xfrm>
            <a:off x="7793078" y="189975"/>
            <a:ext cx="1909748" cy="15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nchor="ct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nSpc>
                <a:spcPct val="100000"/>
              </a:lnSpc>
              <a:buClrTx/>
              <a:buSzTx/>
              <a:buFontTx/>
              <a:buNone/>
            </a:pPr>
            <a:endParaRPr lang="pt-BR" altLang="pt-BR" sz="810">
              <a:solidFill>
                <a:srgbClr val="FFFFFF"/>
              </a:solidFill>
            </a:endParaRPr>
          </a:p>
        </p:txBody>
      </p:sp>
      <p:sp>
        <p:nvSpPr>
          <p:cNvPr id="21512" name="Rectangle 7"/>
          <p:cNvSpPr>
            <a:spLocks noChangeArrowheads="1"/>
          </p:cNvSpPr>
          <p:nvPr>
            <p:custDataLst>
              <p:tags r:id="rId4"/>
            </p:custDataLst>
          </p:nvPr>
        </p:nvSpPr>
        <p:spPr bwMode="auto">
          <a:xfrm>
            <a:off x="9914227" y="6017776"/>
            <a:ext cx="27139" cy="11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lIns="0" tIns="0" rIns="0" bIns="0">
            <a:spAutoFit/>
          </a:bodyPr>
          <a:lstStyle>
            <a:lvl1pPr defTabSz="1042988">
              <a:lnSpc>
                <a:spcPct val="111000"/>
              </a:lnSpc>
              <a:buClr>
                <a:srgbClr val="425C8F"/>
              </a:buClr>
              <a:buSzPct val="65000"/>
              <a:buFont typeface="Wingdings" panose="05000000000000000000" pitchFamily="2" charset="2"/>
              <a:buChar char="è"/>
              <a:defRPr sz="2100">
                <a:solidFill>
                  <a:schemeClr val="tx1"/>
                </a:solidFill>
                <a:latin typeface="+mn-lt" pitchFamily="2" charset="0"/>
              </a:defRPr>
            </a:lvl1pPr>
            <a:lvl2pPr marL="742950" indent="-28575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2pPr>
            <a:lvl3pPr marL="11430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3pPr>
            <a:lvl4pPr marL="16002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4pPr>
            <a:lvl5pPr marL="2057400" indent="-228600" defTabSz="1042988">
              <a:lnSpc>
                <a:spcPct val="111000"/>
              </a:lnSpc>
              <a:buClr>
                <a:srgbClr val="425C8F"/>
              </a:buClr>
              <a:buSzPct val="50000"/>
              <a:buFont typeface="Wingdings" panose="05000000000000000000" pitchFamily="2" charset="2"/>
              <a:buChar char=""/>
              <a:defRPr sz="2100">
                <a:solidFill>
                  <a:schemeClr val="tx1"/>
                </a:solidFill>
                <a:latin typeface="+mn-lt" pitchFamily="2" charset="0"/>
              </a:defRPr>
            </a:lvl5pPr>
            <a:lvl6pPr marL="25146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6pPr>
            <a:lvl7pPr marL="29718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7pPr>
            <a:lvl8pPr marL="34290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8pPr>
            <a:lvl9pPr marL="3886200" indent="-228600" defTabSz="1042988" eaLnBrk="0" fontAlgn="base" hangingPunct="0">
              <a:lnSpc>
                <a:spcPct val="111000"/>
              </a:lnSpc>
              <a:spcBef>
                <a:spcPct val="0"/>
              </a:spcBef>
              <a:spcAft>
                <a:spcPct val="0"/>
              </a:spcAft>
              <a:buClr>
                <a:srgbClr val="425C8F"/>
              </a:buClr>
              <a:buSzPct val="50000"/>
              <a:buFont typeface="Wingdings" panose="05000000000000000000" pitchFamily="2" charset="2"/>
              <a:buChar char=""/>
              <a:defRPr sz="2100">
                <a:solidFill>
                  <a:schemeClr val="tx1"/>
                </a:solidFill>
                <a:latin typeface="+mn-lt" pitchFamily="2" charset="0"/>
              </a:defRPr>
            </a:lvl9pPr>
          </a:lstStyle>
          <a:p>
            <a:pPr algn="r">
              <a:lnSpc>
                <a:spcPct val="107000"/>
              </a:lnSpc>
              <a:buClrTx/>
              <a:buSzTx/>
              <a:buFontTx/>
              <a:buNone/>
            </a:pPr>
            <a:endParaRPr lang="pt-BR" altLang="pt-BR" sz="720"/>
          </a:p>
        </p:txBody>
      </p:sp>
      <p:pic>
        <p:nvPicPr>
          <p:cNvPr id="6" name="Imagem 5">
            <a:extLst>
              <a:ext uri="{FF2B5EF4-FFF2-40B4-BE49-F238E27FC236}">
                <a16:creationId xmlns:a16="http://schemas.microsoft.com/office/drawing/2014/main" id="{CE2D699C-D9F8-9759-C7BD-7DEC424B5312}"/>
              </a:ext>
            </a:extLst>
          </p:cNvPr>
          <p:cNvPicPr>
            <a:picLocks noChangeAspect="1"/>
          </p:cNvPicPr>
          <p:nvPr/>
        </p:nvPicPr>
        <p:blipFill>
          <a:blip r:embed="rId8"/>
          <a:stretch>
            <a:fillRect/>
          </a:stretch>
        </p:blipFill>
        <p:spPr>
          <a:xfrm>
            <a:off x="321710" y="1144921"/>
            <a:ext cx="10326203" cy="3743966"/>
          </a:xfrm>
          <a:prstGeom prst="rect">
            <a:avLst/>
          </a:prstGeom>
        </p:spPr>
      </p:pic>
      <p:sp>
        <p:nvSpPr>
          <p:cNvPr id="3" name="Espaço Reservado para Número de Slide 2"/>
          <p:cNvSpPr>
            <a:spLocks noGrp="1"/>
          </p:cNvSpPr>
          <p:nvPr>
            <p:ph type="sldNum" sz="quarter" idx="12"/>
          </p:nvPr>
        </p:nvSpPr>
        <p:spPr/>
        <p:txBody>
          <a:bodyPr/>
          <a:lstStyle/>
          <a:p>
            <a:fld id="{4898AEC0-503E-4FA4-859C-D0F72D6E3F79}" type="slidenum">
              <a:rPr lang="en-US" noProof="1" smtClean="0"/>
              <a:pPr/>
              <a:t>9</a:t>
            </a:fld>
            <a:endParaRPr lang="en-US" noProof="1"/>
          </a:p>
        </p:txBody>
      </p:sp>
    </p:spTree>
    <p:custDataLst>
      <p:tags r:id="rId1"/>
    </p:custDataLst>
    <p:extLst>
      <p:ext uri="{BB962C8B-B14F-4D97-AF65-F5344CB8AC3E}">
        <p14:creationId xmlns:p14="http://schemas.microsoft.com/office/powerpoint/2010/main" val="20019878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LTEMPLATEVERSION" val="2.0"/>
  <p:tag name="MLLANGUAGE" val="deu"/>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SAXSPLITVERTICAL" val="100"/>
  <p:tag name="SAXSPLITHORIZONTAL" val="15"/>
  <p:tag name="SAXMLCOMPANYNAME" val="bosch"/>
  <p:tag name="SAXMLTEMPLATE" val="presentation_169"/>
  <p:tag name="SAXCONVERTED" val="2"/>
  <p:tag name="SAXCONVERSION" val="2"/>
</p:tagLst>
</file>

<file path=ppt/tags/tag10.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00.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01.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02.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03.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04.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05.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06.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07.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08.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09.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1.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10.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11.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12.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13.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14.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15.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16.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17.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18.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19.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2.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20.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21.xml><?xml version="1.0" encoding="utf-8"?>
<p:tagLst xmlns:a="http://schemas.openxmlformats.org/drawingml/2006/main" xmlns:r="http://schemas.openxmlformats.org/officeDocument/2006/relationships" xmlns:p="http://schemas.openxmlformats.org/presentationml/2006/main">
  <p:tag name="SAXNGCONVERTER_RESTORE" val="1"/>
  <p:tag name="SAXCONVERTED" val="2"/>
</p:tagLst>
</file>

<file path=ppt/tags/tag122.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23.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24.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25.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26.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27.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28.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29.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3.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30.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31.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32.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33.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34.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35.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36.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37.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38.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39.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4.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40.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41.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42.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43.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44.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45.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46.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47.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48.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49.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5.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50.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51.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52.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53.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54.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55.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56.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57.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58.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59.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6.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60.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61.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62.xml><?xml version="1.0" encoding="utf-8"?>
<p:tagLst xmlns:a="http://schemas.openxmlformats.org/drawingml/2006/main" xmlns:r="http://schemas.openxmlformats.org/officeDocument/2006/relationships" xmlns:p="http://schemas.openxmlformats.org/presentationml/2006/main">
  <p:tag name="SAXCONVERTED" val="2"/>
</p:tagLst>
</file>

<file path=ppt/tags/tag163.xml><?xml version="1.0" encoding="utf-8"?>
<p:tagLst xmlns:a="http://schemas.openxmlformats.org/drawingml/2006/main" xmlns:r="http://schemas.openxmlformats.org/officeDocument/2006/relationships" xmlns:p="http://schemas.openxmlformats.org/presentationml/2006/main">
  <p:tag name="SAXCONVERTED" val="2"/>
</p:tagLst>
</file>

<file path=ppt/tags/tag164.xml><?xml version="1.0" encoding="utf-8"?>
<p:tagLst xmlns:a="http://schemas.openxmlformats.org/drawingml/2006/main" xmlns:r="http://schemas.openxmlformats.org/officeDocument/2006/relationships" xmlns:p="http://schemas.openxmlformats.org/presentationml/2006/main">
  <p:tag name="SAXCONVERTED" val="2"/>
</p:tagLst>
</file>

<file path=ppt/tags/tag165.xml><?xml version="1.0" encoding="utf-8"?>
<p:tagLst xmlns:a="http://schemas.openxmlformats.org/drawingml/2006/main" xmlns:r="http://schemas.openxmlformats.org/officeDocument/2006/relationships" xmlns:p="http://schemas.openxmlformats.org/presentationml/2006/main">
  <p:tag name="SAXCONVERTED" val="2"/>
</p:tagLst>
</file>

<file path=ppt/tags/tag166.xml><?xml version="1.0" encoding="utf-8"?>
<p:tagLst xmlns:a="http://schemas.openxmlformats.org/drawingml/2006/main" xmlns:r="http://schemas.openxmlformats.org/officeDocument/2006/relationships" xmlns:p="http://schemas.openxmlformats.org/presentationml/2006/main">
  <p:tag name="SAXCONVERTED" val="2"/>
</p:tagLst>
</file>

<file path=ppt/tags/tag167.xml><?xml version="1.0" encoding="utf-8"?>
<p:tagLst xmlns:a="http://schemas.openxmlformats.org/drawingml/2006/main" xmlns:r="http://schemas.openxmlformats.org/officeDocument/2006/relationships" xmlns:p="http://schemas.openxmlformats.org/presentationml/2006/main">
  <p:tag name="SAXCONVERTED" val="2"/>
</p:tagLst>
</file>

<file path=ppt/tags/tag168.xml><?xml version="1.0" encoding="utf-8"?>
<p:tagLst xmlns:a="http://schemas.openxmlformats.org/drawingml/2006/main" xmlns:r="http://schemas.openxmlformats.org/officeDocument/2006/relationships" xmlns:p="http://schemas.openxmlformats.org/presentationml/2006/main">
  <p:tag name="SAXNGCONVERTER_RESTORE" val="1"/>
  <p:tag name="SAXCONVERTED" val="2"/>
</p:tagLst>
</file>

<file path=ppt/tags/tag169.xml><?xml version="1.0" encoding="utf-8"?>
<p:tagLst xmlns:a="http://schemas.openxmlformats.org/drawingml/2006/main" xmlns:r="http://schemas.openxmlformats.org/officeDocument/2006/relationships" xmlns:p="http://schemas.openxmlformats.org/presentationml/2006/main">
  <p:tag name="SAXCONVERTED" val="2"/>
</p:tagLst>
</file>

<file path=ppt/tags/tag17.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70.xml><?xml version="1.0" encoding="utf-8"?>
<p:tagLst xmlns:a="http://schemas.openxmlformats.org/drawingml/2006/main" xmlns:r="http://schemas.openxmlformats.org/officeDocument/2006/relationships" xmlns:p="http://schemas.openxmlformats.org/presentationml/2006/main">
  <p:tag name="SAXCONVERTED" val="2"/>
</p:tagLst>
</file>

<file path=ppt/tags/tag171.xml><?xml version="1.0" encoding="utf-8"?>
<p:tagLst xmlns:a="http://schemas.openxmlformats.org/drawingml/2006/main" xmlns:r="http://schemas.openxmlformats.org/officeDocument/2006/relationships" xmlns:p="http://schemas.openxmlformats.org/presentationml/2006/main">
  <p:tag name="SAXCONVERTED" val="2"/>
</p:tagLst>
</file>

<file path=ppt/tags/tag172.xml><?xml version="1.0" encoding="utf-8"?>
<p:tagLst xmlns:a="http://schemas.openxmlformats.org/drawingml/2006/main" xmlns:r="http://schemas.openxmlformats.org/officeDocument/2006/relationships" xmlns:p="http://schemas.openxmlformats.org/presentationml/2006/main">
  <p:tag name="SAXCONVERTED" val="2"/>
</p:tagLst>
</file>

<file path=ppt/tags/tag173.xml><?xml version="1.0" encoding="utf-8"?>
<p:tagLst xmlns:a="http://schemas.openxmlformats.org/drawingml/2006/main" xmlns:r="http://schemas.openxmlformats.org/officeDocument/2006/relationships" xmlns:p="http://schemas.openxmlformats.org/presentationml/2006/main">
  <p:tag name="SAXCONVERTED" val="2"/>
</p:tagLst>
</file>

<file path=ppt/tags/tag174.xml><?xml version="1.0" encoding="utf-8"?>
<p:tagLst xmlns:a="http://schemas.openxmlformats.org/drawingml/2006/main" xmlns:r="http://schemas.openxmlformats.org/officeDocument/2006/relationships" xmlns:p="http://schemas.openxmlformats.org/presentationml/2006/main">
  <p:tag name="SAXCONVERTED" val="2"/>
</p:tagLst>
</file>

<file path=ppt/tags/tag175.xml><?xml version="1.0" encoding="utf-8"?>
<p:tagLst xmlns:a="http://schemas.openxmlformats.org/drawingml/2006/main" xmlns:r="http://schemas.openxmlformats.org/officeDocument/2006/relationships" xmlns:p="http://schemas.openxmlformats.org/presentationml/2006/main">
  <p:tag name="SAXCONVERTED" val="2"/>
</p:tagLst>
</file>

<file path=ppt/tags/tag176.xml><?xml version="1.0" encoding="utf-8"?>
<p:tagLst xmlns:a="http://schemas.openxmlformats.org/drawingml/2006/main" xmlns:r="http://schemas.openxmlformats.org/officeDocument/2006/relationships" xmlns:p="http://schemas.openxmlformats.org/presentationml/2006/main">
  <p:tag name="SAXNGCONVERTER_RESTORE" val="1"/>
  <p:tag name="SAXCONVERTED" val="2"/>
</p:tagLst>
</file>

<file path=ppt/tags/tag177.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78.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79.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8.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80.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81.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82.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83.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84.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85.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86.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87.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88.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89.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9.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90.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91.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92.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93.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94.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95.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196.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97.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198.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199.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2"/>
  <p:tag name="SAXCONVERTED" val="2"/>
</p:tagLst>
</file>

<file path=ppt/tags/tag20.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00.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01.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202.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03.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04.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05.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206.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07.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08.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09.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21.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210.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11.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12.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13.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214.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15.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16.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17.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218.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19.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2.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20.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21.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222.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23.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24.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25.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226.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27.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28.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29.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23.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30.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31.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32.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33.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234.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35.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36.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37.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238.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39.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40.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41.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242.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43.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44.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45.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246.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47.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48.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49.xml><?xml version="1.0" encoding="utf-8"?>
<p:tagLst xmlns:a="http://schemas.openxmlformats.org/drawingml/2006/main" xmlns:r="http://schemas.openxmlformats.org/officeDocument/2006/relationships" xmlns:p="http://schemas.openxmlformats.org/presentationml/2006/main">
  <p:tag name="SAXNGCONVERTER_RESTORE" val="1"/>
  <p:tag name="SAXCONVERTED" val="2"/>
</p:tagLst>
</file>

<file path=ppt/tags/tag25.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50.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251.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52.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53.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54.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255.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56.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57.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58.xml><?xml version="1.0" encoding="utf-8"?>
<p:tagLst xmlns:a="http://schemas.openxmlformats.org/drawingml/2006/main" xmlns:r="http://schemas.openxmlformats.org/officeDocument/2006/relationships" xmlns:p="http://schemas.openxmlformats.org/presentationml/2006/main">
  <p:tag name="SAXNGCONVERTER_RESTORE" val="1"/>
  <p:tag name="SAXCONVERTED" val="2"/>
</p:tagLst>
</file>

<file path=ppt/tags/tag259.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26.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260.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61.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62.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63.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264.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65.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66.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67.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268.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69.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7.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70.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71.xml><?xml version="1.0" encoding="utf-8"?>
<p:tagLst xmlns:a="http://schemas.openxmlformats.org/drawingml/2006/main" xmlns:r="http://schemas.openxmlformats.org/officeDocument/2006/relationships" xmlns:p="http://schemas.openxmlformats.org/presentationml/2006/main">
  <p:tag name="SAXNGCONVERTER_RESTORE" val="1"/>
  <p:tag name="SAXCONVERTED" val="2"/>
</p:tagLst>
</file>

<file path=ppt/tags/tag272.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273.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74.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75.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76.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277.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78.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79.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8.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80.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281.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82.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283.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29.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3.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30.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31.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32.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33.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34.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35.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37.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38.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39.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4.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40.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41.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42.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43.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44.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45.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46.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47.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48.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49.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5.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50.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51.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52.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53.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55.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56.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57.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58.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59.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6.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60.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61.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62.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64.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68.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69.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7.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70.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71.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72.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73.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74.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75.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76.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77.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78.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79.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8.xml><?xml version="1.0" encoding="utf-8"?>
<p:tagLst xmlns:a="http://schemas.openxmlformats.org/drawingml/2006/main" xmlns:r="http://schemas.openxmlformats.org/officeDocument/2006/relationships" xmlns:p="http://schemas.openxmlformats.org/presentationml/2006/main">
  <p:tag name="SAXNGCONVERTER_RESTORE" val="1"/>
  <p:tag name="SAXCONVERTED" val="2"/>
</p:tagLst>
</file>

<file path=ppt/tags/tag80.xml><?xml version="1.0" encoding="utf-8"?>
<p:tagLst xmlns:a="http://schemas.openxmlformats.org/drawingml/2006/main" xmlns:r="http://schemas.openxmlformats.org/officeDocument/2006/relationships" xmlns:p="http://schemas.openxmlformats.org/presentationml/2006/main">
  <p:tag name="SAXNGCONVERTER_RESTORE" val="1"/>
  <p:tag name="SAXCONVERTED" val="2"/>
</p:tagLst>
</file>

<file path=ppt/tags/tag81.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82.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83.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84.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85.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86.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87.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88.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89.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9.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90.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91.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92.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93.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94.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95.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ags/tag96.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97.xml><?xml version="1.0" encoding="utf-8"?>
<p:tagLst xmlns:a="http://schemas.openxmlformats.org/drawingml/2006/main" xmlns:r="http://schemas.openxmlformats.org/officeDocument/2006/relationships" xmlns:p="http://schemas.openxmlformats.org/presentationml/2006/main">
  <p:tag name="COLORSETGROUPCLASSNAME" val="ColorSetGroup1"/>
  <p:tag name="COLORSETCLASSNAME" val="ColorSet1"/>
  <p:tag name="SAXCONVERTED" val="2"/>
</p:tagLst>
</file>

<file path=ppt/tags/tag98.xml><?xml version="1.0" encoding="utf-8"?>
<p:tagLst xmlns:a="http://schemas.openxmlformats.org/drawingml/2006/main" xmlns:r="http://schemas.openxmlformats.org/officeDocument/2006/relationships" xmlns:p="http://schemas.openxmlformats.org/presentationml/2006/main">
  <p:tag name="COLORSETCLASSNAME" val="ColorSet1"/>
  <p:tag name="COLORSETGROUPCLASSNAME" val="ColorSetGroup1"/>
</p:tagLst>
</file>

<file path=ppt/tags/tag99.xml><?xml version="1.0" encoding="utf-8"?>
<p:tagLst xmlns:a="http://schemas.openxmlformats.org/drawingml/2006/main" xmlns:r="http://schemas.openxmlformats.org/officeDocument/2006/relationships" xmlns:p="http://schemas.openxmlformats.org/presentationml/2006/main">
  <p:tag name="COLORSETCLASSNAME" val="ColorSet1"/>
  <p:tag name="FIELDS" val="REM_ANL;"/>
  <p:tag name="COLORSETGROUPCLASSNAME" val="ColorSetGroup1"/>
</p:tagLst>
</file>

<file path=ppt/theme/theme1.xml><?xml version="1.0" encoding="utf-8"?>
<a:theme xmlns:a="http://schemas.openxmlformats.org/drawingml/2006/main" name="Bosch 2022">
  <a:themeElements>
    <a:clrScheme name="Bosch Purple">
      <a:dk1>
        <a:sysClr val="windowText" lastClr="000000"/>
      </a:dk1>
      <a:lt1>
        <a:sysClr val="window" lastClr="FFFFFF"/>
      </a:lt1>
      <a:dk2>
        <a:srgbClr val="424C58"/>
      </a:dk2>
      <a:lt2>
        <a:srgbClr val="B2B3B5"/>
      </a:lt2>
      <a:accent1>
        <a:srgbClr val="9E2896"/>
      </a:accent1>
      <a:accent2>
        <a:srgbClr val="551151"/>
      </a:accent2>
      <a:accent3>
        <a:srgbClr val="9E2896"/>
      </a:accent3>
      <a:accent4>
        <a:srgbClr val="551151"/>
      </a:accent4>
      <a:accent5>
        <a:srgbClr val="9E2896"/>
      </a:accent5>
      <a:accent6>
        <a:srgbClr val="551151"/>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924039-0E61-4818-99E1-D362E68D7D91}" vid="{B6C1A3BA-AF47-4731-9FD9-D2E65E1AD31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ML>
  <saxMLTemplate>presentation_169</saxMLTemplate>
  <Variablen>
    <Variable>
      <Name>attachmentremark</Name>
      <OrgInhalt/>
      <Wert/>
      <Platzhalter>False</Platzhalter>
      <DocDatenDialog>True</DocDatenDialog>
      <Label>Anlagenvermerk</Label>
      <FrageVar>False</FrageVar>
      <Prefix/>
      <Suffix/>
      <WegfallVar/>
      <MussFeld>False</MussFeld>
      <InDokument>True</InDokument>
      <Sektion>AttachmentRemark</Sektion>
      <Reihenfolge>0</Reihenfolge>
    </Variable>
    <Variable>
      <Name>departmentshort</Name>
      <OrgInhalt>CtP/ETS</OrgInhalt>
      <Wert>CtP/ETS</Wert>
      <Platzhalter>False</Platzhalter>
      <DocDatenDialog>True</DocDatenDialog>
      <Label>Urhebervermerk</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
      <Wert/>
      <Platzhalter>False</Platzhalter>
      <DocDatenDialog>True</DocDatenDialog>
      <Label>Vertraulichkeitsvermerk</Label>
      <FrageVar>False</FrageVar>
      <Prefix/>
      <Suffix/>
      <WegfallVar/>
      <ComboBox>
        <Option/>
        <Option>Vertraulich</Option>
        <Option>Streng vertraulich</Option>
        <Option/>
      </ComboBox>
      <MussFeld>False</MussFeld>
      <InDokument>True</InDokument>
      <Sektion>Bosch_footer_1</Sektion>
      <Reihenfolge>0</Reihenfolge>
    </Variable>
    <Variable>
      <Name>copyright</Name>
      <OrgInhalt>© Robert Bosch Ltda 2019. Reserves all rights even in the event of industrial property rights. We reserve all rights of disposal such as copying and passing on to third parties</OrgInhalt>
      <Wert>© Robert Bosch Ltda 2019. Reserves all rights even in the event of industrial property rights. We reserve all rights of disposal such as copying and passing on to third parties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2019-07-26</OrgInhalt>
      <Wert>2019-07-26</Wert>
      <Platzhalter>False</Platzhalter>
      <DocDatenDialog>True</DocDatenDialog>
      <Label>Datum</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Bosch Engineering</OrgInhalt>
      <Wert>Bosch Engineering</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Ablagevermerk</Label>
      <FrageVar>False</FrageVar>
      <Prefix/>
      <Suffix/>
      <WegfallVar/>
      <MussFeld>False</MussFeld>
      <InDokument>True</InDokument>
      <Sektion>Bosch_footer_2</Sektion>
      <Reihenfolge>0</Reihenfolge>
    </Variable>
  </Variablen>
</saxML>
</file>

<file path=customXml/item2.xml><?xml version="1.0" encoding="utf-8"?>
<sax_Colors>
  <Line size="7">
    <Color val="9e2896" tooltip="Bosch Purple 40"/>
    <Color val="551151" tooltip="Bosch Purple 20"/>
  </Line>
  <Line size="7">
    <Color val="007bc0" tooltip="Bosch Blue 50"/>
    <Color val="004975" tooltip="Bosch Blue 30"/>
  </Line>
  <Line size="7">
    <Color val="18837e" tooltip="Bosch Turquoise 50"/>
    <Color val="0a4f4b" tooltip="Bosch Turquoise 30"/>
  </Line>
  <Line size="7">
    <Color val="00884a" tooltip="Bosch Green 50"/>
    <Color val="00512a" tooltip="Bosch Green 30"/>
  </Line>
</sax_Colors>
</file>

<file path=customXml/itemProps1.xml><?xml version="1.0" encoding="utf-8"?>
<ds:datastoreItem xmlns:ds="http://schemas.openxmlformats.org/officeDocument/2006/customXml" ds:itemID="{304CF217-3C90-4AA0-B541-CE45F9BD305E}">
  <ds:schemaRefs/>
</ds:datastoreItem>
</file>

<file path=customXml/itemProps2.xml><?xml version="1.0" encoding="utf-8"?>
<ds:datastoreItem xmlns:ds="http://schemas.openxmlformats.org/officeDocument/2006/customXml" ds:itemID="{D0252559-44F8-474C-B66D-E357B88E32C2}">
  <ds:schemaRefs/>
</ds:datastoreItem>
</file>

<file path=docProps/app.xml><?xml version="1.0" encoding="utf-8"?>
<Properties xmlns="http://schemas.openxmlformats.org/officeDocument/2006/extended-properties" xmlns:vt="http://schemas.openxmlformats.org/officeDocument/2006/docPropsVTypes">
  <Template/>
  <TotalTime>0</TotalTime>
  <Words>3200</Words>
  <Application>Microsoft Office PowerPoint</Application>
  <PresentationFormat>Personalizar</PresentationFormat>
  <Paragraphs>546</Paragraphs>
  <Slides>85</Slides>
  <Notes>63</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85</vt:i4>
      </vt:variant>
    </vt:vector>
  </HeadingPairs>
  <TitlesOfParts>
    <vt:vector size="96" baseType="lpstr">
      <vt:lpstr>Arial</vt:lpstr>
      <vt:lpstr>Bosch Office Sans</vt:lpstr>
      <vt:lpstr>Calibri</vt:lpstr>
      <vt:lpstr>CIDFont+F10</vt:lpstr>
      <vt:lpstr>CIDFont+F4</vt:lpstr>
      <vt:lpstr>CIDFont+F5</vt:lpstr>
      <vt:lpstr>CIDFont+F6</vt:lpstr>
      <vt:lpstr>CIDFont+F9</vt:lpstr>
      <vt:lpstr>Symbol</vt:lpstr>
      <vt:lpstr>Wingdings</vt:lpstr>
      <vt:lpstr>Bosch 2022</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Shinaide Noelia (CtP/ETS)</dc:creator>
  <cp:lastModifiedBy>Sala Digital (CtP/ETS)</cp:lastModifiedBy>
  <cp:revision>5</cp:revision>
  <dcterms:created xsi:type="dcterms:W3CDTF">2018-01-19T09:06:36Z</dcterms:created>
  <dcterms:modified xsi:type="dcterms:W3CDTF">2023-02-07T11:37:26Z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